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68" r:id="rId2"/>
    <p:sldId id="379" r:id="rId3"/>
    <p:sldId id="388" r:id="rId4"/>
    <p:sldId id="343" r:id="rId5"/>
    <p:sldId id="278" r:id="rId6"/>
    <p:sldId id="345" r:id="rId7"/>
    <p:sldId id="319" r:id="rId8"/>
    <p:sldId id="387" r:id="rId9"/>
    <p:sldId id="318" r:id="rId10"/>
    <p:sldId id="320" r:id="rId11"/>
    <p:sldId id="344" r:id="rId12"/>
    <p:sldId id="366" r:id="rId13"/>
    <p:sldId id="367" r:id="rId14"/>
    <p:sldId id="352" r:id="rId15"/>
    <p:sldId id="347" r:id="rId16"/>
    <p:sldId id="350" r:id="rId17"/>
    <p:sldId id="381" r:id="rId18"/>
    <p:sldId id="373" r:id="rId19"/>
    <p:sldId id="349" r:id="rId20"/>
    <p:sldId id="342" r:id="rId21"/>
    <p:sldId id="351" r:id="rId22"/>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2"/>
    <p:restoredTop sz="94694"/>
  </p:normalViewPr>
  <p:slideViewPr>
    <p:cSldViewPr>
      <p:cViewPr varScale="1">
        <p:scale>
          <a:sx n="121" d="100"/>
          <a:sy n="121" d="100"/>
        </p:scale>
        <p:origin x="2392"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0E92B59-5407-4A8B-95E5-6C1B4D6A1527}"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61CB2701-107D-4C34-88B2-9950ED811A5F}">
      <dgm:prSet custT="1"/>
      <dgm:spPr/>
      <dgm:t>
        <a:bodyPr/>
        <a:lstStyle/>
        <a:p>
          <a:r>
            <a:rPr lang="en-GB" sz="2200" dirty="0">
              <a:latin typeface="Times New Roman" panose="02020603050405020304" pitchFamily="18" charset="0"/>
              <a:cs typeface="Times New Roman" panose="02020603050405020304" pitchFamily="18" charset="0"/>
            </a:rPr>
            <a:t>I. Introductory comments</a:t>
          </a:r>
          <a:endParaRPr lang="en-US" sz="2200" dirty="0">
            <a:latin typeface="Times New Roman" panose="02020603050405020304" pitchFamily="18" charset="0"/>
            <a:cs typeface="Times New Roman" panose="02020603050405020304" pitchFamily="18" charset="0"/>
          </a:endParaRPr>
        </a:p>
      </dgm:t>
    </dgm:pt>
    <dgm:pt modelId="{0D463312-CAB1-4DE2-B0F6-DFF20645B27A}" type="parTrans" cxnId="{670CBAE8-FC74-4924-910B-7659AABD51A2}">
      <dgm:prSet/>
      <dgm:spPr/>
      <dgm:t>
        <a:bodyPr/>
        <a:lstStyle/>
        <a:p>
          <a:endParaRPr lang="en-US"/>
        </a:p>
      </dgm:t>
    </dgm:pt>
    <dgm:pt modelId="{B1F42D57-9B41-42AB-BBD7-4051970B9F15}" type="sibTrans" cxnId="{670CBAE8-FC74-4924-910B-7659AABD51A2}">
      <dgm:prSet/>
      <dgm:spPr/>
      <dgm:t>
        <a:bodyPr/>
        <a:lstStyle/>
        <a:p>
          <a:endParaRPr lang="en-US"/>
        </a:p>
      </dgm:t>
    </dgm:pt>
    <dgm:pt modelId="{DD70C55D-8B03-4155-887C-487AC462A7AD}">
      <dgm:prSet custT="1"/>
      <dgm:spPr/>
      <dgm:t>
        <a:bodyPr/>
        <a:lstStyle/>
        <a:p>
          <a:r>
            <a:rPr lang="en-GB" sz="2200" dirty="0">
              <a:latin typeface="Times New Roman" panose="02020603050405020304" pitchFamily="18" charset="0"/>
              <a:cs typeface="Times New Roman" panose="02020603050405020304" pitchFamily="18" charset="0"/>
            </a:rPr>
            <a:t>II. Sources of international law aiming at forest conservation</a:t>
          </a:r>
          <a:endParaRPr lang="en-US" sz="2200" dirty="0">
            <a:latin typeface="Times New Roman" panose="02020603050405020304" pitchFamily="18" charset="0"/>
            <a:cs typeface="Times New Roman" panose="02020603050405020304" pitchFamily="18" charset="0"/>
          </a:endParaRPr>
        </a:p>
      </dgm:t>
    </dgm:pt>
    <dgm:pt modelId="{4F6C3F45-8A20-4454-89C9-C77C59E0D5C1}" type="parTrans" cxnId="{2455306F-56FB-4A8F-BFE8-373EA9875CF1}">
      <dgm:prSet/>
      <dgm:spPr/>
      <dgm:t>
        <a:bodyPr/>
        <a:lstStyle/>
        <a:p>
          <a:endParaRPr lang="en-US"/>
        </a:p>
      </dgm:t>
    </dgm:pt>
    <dgm:pt modelId="{567317D3-C626-4CFF-8578-6DF0FD8E4C11}" type="sibTrans" cxnId="{2455306F-56FB-4A8F-BFE8-373EA9875CF1}">
      <dgm:prSet/>
      <dgm:spPr/>
      <dgm:t>
        <a:bodyPr/>
        <a:lstStyle/>
        <a:p>
          <a:endParaRPr lang="en-US"/>
        </a:p>
      </dgm:t>
    </dgm:pt>
    <dgm:pt modelId="{D15150C0-2FF3-427E-BC48-3857DCA9BEB5}">
      <dgm:prSet custT="1"/>
      <dgm:spPr/>
      <dgm:t>
        <a:bodyPr/>
        <a:lstStyle/>
        <a:p>
          <a:r>
            <a:rPr lang="en-GB" sz="2200" dirty="0">
              <a:latin typeface="Times New Roman" panose="02020603050405020304" pitchFamily="18" charset="0"/>
              <a:cs typeface="Times New Roman" panose="02020603050405020304" pitchFamily="18" charset="0"/>
            </a:rPr>
            <a:t>III. EU legal instruments on forest conservation</a:t>
          </a:r>
          <a:endParaRPr lang="en-US" sz="2200" dirty="0">
            <a:latin typeface="Times New Roman" panose="02020603050405020304" pitchFamily="18" charset="0"/>
            <a:cs typeface="Times New Roman" panose="02020603050405020304" pitchFamily="18" charset="0"/>
          </a:endParaRPr>
        </a:p>
      </dgm:t>
    </dgm:pt>
    <dgm:pt modelId="{E0FE2BC7-59A5-45A9-8578-69A796A5ED50}" type="parTrans" cxnId="{23FF72F6-4012-4B1E-A31D-C3940004068E}">
      <dgm:prSet/>
      <dgm:spPr/>
      <dgm:t>
        <a:bodyPr/>
        <a:lstStyle/>
        <a:p>
          <a:endParaRPr lang="en-US"/>
        </a:p>
      </dgm:t>
    </dgm:pt>
    <dgm:pt modelId="{76433B2A-661E-4370-99CE-7403E3665A4E}" type="sibTrans" cxnId="{23FF72F6-4012-4B1E-A31D-C3940004068E}">
      <dgm:prSet/>
      <dgm:spPr/>
      <dgm:t>
        <a:bodyPr/>
        <a:lstStyle/>
        <a:p>
          <a:endParaRPr lang="en-US"/>
        </a:p>
      </dgm:t>
    </dgm:pt>
    <dgm:pt modelId="{70349EC5-A5AC-4994-B751-A939812CA8A3}">
      <dgm:prSet custT="1"/>
      <dgm:spPr/>
      <dgm:t>
        <a:bodyPr/>
        <a:lstStyle/>
        <a:p>
          <a:r>
            <a:rPr lang="en-GB" sz="2200" dirty="0">
              <a:latin typeface="Times New Roman" panose="02020603050405020304" pitchFamily="18" charset="0"/>
              <a:cs typeface="Times New Roman" panose="02020603050405020304" pitchFamily="18" charset="0"/>
            </a:rPr>
            <a:t>IV. 2023 EU Forest Risk Commodities Regulation</a:t>
          </a:r>
          <a:endParaRPr lang="en-US" sz="2200" dirty="0">
            <a:latin typeface="Times New Roman" panose="02020603050405020304" pitchFamily="18" charset="0"/>
            <a:cs typeface="Times New Roman" panose="02020603050405020304" pitchFamily="18" charset="0"/>
          </a:endParaRPr>
        </a:p>
      </dgm:t>
    </dgm:pt>
    <dgm:pt modelId="{56E1BD83-F81E-427B-86A4-8FE368B406C2}" type="parTrans" cxnId="{023F6EB7-B743-48A1-AE29-AE647D23EDB7}">
      <dgm:prSet/>
      <dgm:spPr/>
      <dgm:t>
        <a:bodyPr/>
        <a:lstStyle/>
        <a:p>
          <a:endParaRPr lang="en-US"/>
        </a:p>
      </dgm:t>
    </dgm:pt>
    <dgm:pt modelId="{B2453658-DFFC-467C-A84B-8B17FFE6DC2E}" type="sibTrans" cxnId="{023F6EB7-B743-48A1-AE29-AE647D23EDB7}">
      <dgm:prSet/>
      <dgm:spPr/>
      <dgm:t>
        <a:bodyPr/>
        <a:lstStyle/>
        <a:p>
          <a:endParaRPr lang="en-US"/>
        </a:p>
      </dgm:t>
    </dgm:pt>
    <dgm:pt modelId="{3EB98ABD-A171-4A37-99F8-57C70DDF05B8}">
      <dgm:prSet custT="1"/>
      <dgm:spPr/>
      <dgm:t>
        <a:bodyPr/>
        <a:lstStyle/>
        <a:p>
          <a:r>
            <a:rPr lang="en-GB" sz="2200" dirty="0">
              <a:latin typeface="Times New Roman" panose="02020603050405020304" pitchFamily="18" charset="0"/>
              <a:cs typeface="Times New Roman" panose="02020603050405020304" pitchFamily="18" charset="0"/>
            </a:rPr>
            <a:t>V. Conclusions</a:t>
          </a:r>
          <a:endParaRPr lang="en-US" sz="2200" dirty="0">
            <a:latin typeface="Times New Roman" panose="02020603050405020304" pitchFamily="18" charset="0"/>
            <a:cs typeface="Times New Roman" panose="02020603050405020304" pitchFamily="18" charset="0"/>
          </a:endParaRPr>
        </a:p>
      </dgm:t>
    </dgm:pt>
    <dgm:pt modelId="{C2FE2D31-3C1D-42EA-BF33-0178F5D07427}" type="parTrans" cxnId="{2E99A873-3103-4A8B-9B6F-92EB16843C10}">
      <dgm:prSet/>
      <dgm:spPr/>
      <dgm:t>
        <a:bodyPr/>
        <a:lstStyle/>
        <a:p>
          <a:endParaRPr lang="en-US"/>
        </a:p>
      </dgm:t>
    </dgm:pt>
    <dgm:pt modelId="{63233480-94CE-4F4C-A230-15ACBD737CEF}" type="sibTrans" cxnId="{2E99A873-3103-4A8B-9B6F-92EB16843C10}">
      <dgm:prSet/>
      <dgm:spPr/>
      <dgm:t>
        <a:bodyPr/>
        <a:lstStyle/>
        <a:p>
          <a:endParaRPr lang="en-US"/>
        </a:p>
      </dgm:t>
    </dgm:pt>
    <dgm:pt modelId="{CE053A06-6631-4C16-B000-0F6FA4783A22}" type="pres">
      <dgm:prSet presAssocID="{E0E92B59-5407-4A8B-95E5-6C1B4D6A1527}" presName="root" presStyleCnt="0">
        <dgm:presLayoutVars>
          <dgm:dir/>
          <dgm:resizeHandles val="exact"/>
        </dgm:presLayoutVars>
      </dgm:prSet>
      <dgm:spPr/>
    </dgm:pt>
    <dgm:pt modelId="{57621C56-EB1C-4AD6-B022-DB3C9A598BDB}" type="pres">
      <dgm:prSet presAssocID="{61CB2701-107D-4C34-88B2-9950ED811A5F}" presName="compNode" presStyleCnt="0"/>
      <dgm:spPr/>
    </dgm:pt>
    <dgm:pt modelId="{032F9CE3-3D39-4BDD-8796-6DD5B005A097}" type="pres">
      <dgm:prSet presAssocID="{61CB2701-107D-4C34-88B2-9950ED811A5F}" presName="bgRect" presStyleLbl="bgShp" presStyleIdx="0" presStyleCnt="5"/>
      <dgm:spPr/>
    </dgm:pt>
    <dgm:pt modelId="{1E22CEC2-6D2D-4181-9836-B961FED734BB}" type="pres">
      <dgm:prSet presAssocID="{61CB2701-107D-4C34-88B2-9950ED811A5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C49B88ED-8988-412D-9C80-17D5FD9E18BB}" type="pres">
      <dgm:prSet presAssocID="{61CB2701-107D-4C34-88B2-9950ED811A5F}" presName="spaceRect" presStyleCnt="0"/>
      <dgm:spPr/>
    </dgm:pt>
    <dgm:pt modelId="{F509362F-CD05-45AA-8232-64BD13704BFA}" type="pres">
      <dgm:prSet presAssocID="{61CB2701-107D-4C34-88B2-9950ED811A5F}" presName="parTx" presStyleLbl="revTx" presStyleIdx="0" presStyleCnt="5">
        <dgm:presLayoutVars>
          <dgm:chMax val="0"/>
          <dgm:chPref val="0"/>
        </dgm:presLayoutVars>
      </dgm:prSet>
      <dgm:spPr/>
    </dgm:pt>
    <dgm:pt modelId="{D002BB35-EF73-4F7D-A5FD-DC324BB1BAB8}" type="pres">
      <dgm:prSet presAssocID="{B1F42D57-9B41-42AB-BBD7-4051970B9F15}" presName="sibTrans" presStyleCnt="0"/>
      <dgm:spPr/>
    </dgm:pt>
    <dgm:pt modelId="{2B78F14F-6F0C-469A-852B-AB85AEA97178}" type="pres">
      <dgm:prSet presAssocID="{DD70C55D-8B03-4155-887C-487AC462A7AD}" presName="compNode" presStyleCnt="0"/>
      <dgm:spPr/>
    </dgm:pt>
    <dgm:pt modelId="{61775A4E-0CF4-41B4-BD36-83E164622E24}" type="pres">
      <dgm:prSet presAssocID="{DD70C55D-8B03-4155-887C-487AC462A7AD}" presName="bgRect" presStyleLbl="bgShp" presStyleIdx="1" presStyleCnt="5"/>
      <dgm:spPr/>
    </dgm:pt>
    <dgm:pt modelId="{8FF605E4-D898-4220-9ED3-0DE12C9C46C2}" type="pres">
      <dgm:prSet presAssocID="{DD70C55D-8B03-4155-887C-487AC462A7A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r tree"/>
        </a:ext>
      </dgm:extLst>
    </dgm:pt>
    <dgm:pt modelId="{AD559EB1-5886-46A5-BA32-4D41C52C2742}" type="pres">
      <dgm:prSet presAssocID="{DD70C55D-8B03-4155-887C-487AC462A7AD}" presName="spaceRect" presStyleCnt="0"/>
      <dgm:spPr/>
    </dgm:pt>
    <dgm:pt modelId="{47E6926E-9030-473D-8750-39FC800CB3F7}" type="pres">
      <dgm:prSet presAssocID="{DD70C55D-8B03-4155-887C-487AC462A7AD}" presName="parTx" presStyleLbl="revTx" presStyleIdx="1" presStyleCnt="5">
        <dgm:presLayoutVars>
          <dgm:chMax val="0"/>
          <dgm:chPref val="0"/>
        </dgm:presLayoutVars>
      </dgm:prSet>
      <dgm:spPr/>
    </dgm:pt>
    <dgm:pt modelId="{B7C32F23-D44C-4243-8CA8-CD85CC4AF608}" type="pres">
      <dgm:prSet presAssocID="{567317D3-C626-4CFF-8578-6DF0FD8E4C11}" presName="sibTrans" presStyleCnt="0"/>
      <dgm:spPr/>
    </dgm:pt>
    <dgm:pt modelId="{A2CA3FA3-E179-4B85-A8C4-E2B06A67F471}" type="pres">
      <dgm:prSet presAssocID="{D15150C0-2FF3-427E-BC48-3857DCA9BEB5}" presName="compNode" presStyleCnt="0"/>
      <dgm:spPr/>
    </dgm:pt>
    <dgm:pt modelId="{72B9F986-904B-43E6-B6A0-F36F68573061}" type="pres">
      <dgm:prSet presAssocID="{D15150C0-2FF3-427E-BC48-3857DCA9BEB5}" presName="bgRect" presStyleLbl="bgShp" presStyleIdx="2" presStyleCnt="5"/>
      <dgm:spPr/>
    </dgm:pt>
    <dgm:pt modelId="{D081F380-E4C1-49A0-8F57-6221C0A57ABE}" type="pres">
      <dgm:prSet presAssocID="{D15150C0-2FF3-427E-BC48-3857DCA9BEB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teau d'officiel"/>
        </a:ext>
      </dgm:extLst>
    </dgm:pt>
    <dgm:pt modelId="{7F4E8016-139C-45A6-AD60-549289D3AD77}" type="pres">
      <dgm:prSet presAssocID="{D15150C0-2FF3-427E-BC48-3857DCA9BEB5}" presName="spaceRect" presStyleCnt="0"/>
      <dgm:spPr/>
    </dgm:pt>
    <dgm:pt modelId="{C147FFDA-85D2-4EA3-8435-7DF9D7EC7EDA}" type="pres">
      <dgm:prSet presAssocID="{D15150C0-2FF3-427E-BC48-3857DCA9BEB5}" presName="parTx" presStyleLbl="revTx" presStyleIdx="2" presStyleCnt="5">
        <dgm:presLayoutVars>
          <dgm:chMax val="0"/>
          <dgm:chPref val="0"/>
        </dgm:presLayoutVars>
      </dgm:prSet>
      <dgm:spPr/>
    </dgm:pt>
    <dgm:pt modelId="{EF0FAC3E-31EA-4F66-9827-AC6FB35AABC5}" type="pres">
      <dgm:prSet presAssocID="{76433B2A-661E-4370-99CE-7403E3665A4E}" presName="sibTrans" presStyleCnt="0"/>
      <dgm:spPr/>
    </dgm:pt>
    <dgm:pt modelId="{719A8D9E-A9B6-484A-B50B-7AF64E84F466}" type="pres">
      <dgm:prSet presAssocID="{70349EC5-A5AC-4994-B751-A939812CA8A3}" presName="compNode" presStyleCnt="0"/>
      <dgm:spPr/>
    </dgm:pt>
    <dgm:pt modelId="{EAA12122-645A-4385-88DD-32DA8440100F}" type="pres">
      <dgm:prSet presAssocID="{70349EC5-A5AC-4994-B751-A939812CA8A3}" presName="bgRect" presStyleLbl="bgShp" presStyleIdx="3" presStyleCnt="5"/>
      <dgm:spPr/>
    </dgm:pt>
    <dgm:pt modelId="{A75A82A2-6603-4701-BE3E-C2D6B8873B4C}" type="pres">
      <dgm:prSet presAssocID="{70349EC5-A5AC-4994-B751-A939812CA8A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ine"/>
        </a:ext>
      </dgm:extLst>
    </dgm:pt>
    <dgm:pt modelId="{9D886798-AEFA-42CB-AF9C-4055132D9053}" type="pres">
      <dgm:prSet presAssocID="{70349EC5-A5AC-4994-B751-A939812CA8A3}" presName="spaceRect" presStyleCnt="0"/>
      <dgm:spPr/>
    </dgm:pt>
    <dgm:pt modelId="{FB1A4A44-CD0E-42D6-86A0-001A6531AAC2}" type="pres">
      <dgm:prSet presAssocID="{70349EC5-A5AC-4994-B751-A939812CA8A3}" presName="parTx" presStyleLbl="revTx" presStyleIdx="3" presStyleCnt="5">
        <dgm:presLayoutVars>
          <dgm:chMax val="0"/>
          <dgm:chPref val="0"/>
        </dgm:presLayoutVars>
      </dgm:prSet>
      <dgm:spPr/>
    </dgm:pt>
    <dgm:pt modelId="{7DF8866D-A8F6-4C0D-80F0-87748F8CEEEA}" type="pres">
      <dgm:prSet presAssocID="{B2453658-DFFC-467C-A84B-8B17FFE6DC2E}" presName="sibTrans" presStyleCnt="0"/>
      <dgm:spPr/>
    </dgm:pt>
    <dgm:pt modelId="{6DC87AB6-825A-4696-88E1-7FE841D5CC4E}" type="pres">
      <dgm:prSet presAssocID="{3EB98ABD-A171-4A37-99F8-57C70DDF05B8}" presName="compNode" presStyleCnt="0"/>
      <dgm:spPr/>
    </dgm:pt>
    <dgm:pt modelId="{B4A6E937-C36B-4659-A873-426A7EED4451}" type="pres">
      <dgm:prSet presAssocID="{3EB98ABD-A171-4A37-99F8-57C70DDF05B8}" presName="bgRect" presStyleLbl="bgShp" presStyleIdx="4" presStyleCnt="5"/>
      <dgm:spPr/>
    </dgm:pt>
    <dgm:pt modelId="{A0DEDA0E-21EF-4D3B-9324-304DA3D81963}" type="pres">
      <dgm:prSet presAssocID="{3EB98ABD-A171-4A37-99F8-57C70DDF05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che"/>
        </a:ext>
      </dgm:extLst>
    </dgm:pt>
    <dgm:pt modelId="{AEFDA1FA-BFB1-42EB-A3C0-61BA23C3BE7B}" type="pres">
      <dgm:prSet presAssocID="{3EB98ABD-A171-4A37-99F8-57C70DDF05B8}" presName="spaceRect" presStyleCnt="0"/>
      <dgm:spPr/>
    </dgm:pt>
    <dgm:pt modelId="{4D15F6AA-D908-4BB1-A36C-C3FA9D419F01}" type="pres">
      <dgm:prSet presAssocID="{3EB98ABD-A171-4A37-99F8-57C70DDF05B8}" presName="parTx" presStyleLbl="revTx" presStyleIdx="4" presStyleCnt="5">
        <dgm:presLayoutVars>
          <dgm:chMax val="0"/>
          <dgm:chPref val="0"/>
        </dgm:presLayoutVars>
      </dgm:prSet>
      <dgm:spPr/>
    </dgm:pt>
  </dgm:ptLst>
  <dgm:cxnLst>
    <dgm:cxn modelId="{39B8D303-66C5-A34D-ADEF-8F113C9498F0}" type="presOf" srcId="{D15150C0-2FF3-427E-BC48-3857DCA9BEB5}" destId="{C147FFDA-85D2-4EA3-8435-7DF9D7EC7EDA}" srcOrd="0" destOrd="0" presId="urn:microsoft.com/office/officeart/2018/2/layout/IconVerticalSolidList"/>
    <dgm:cxn modelId="{FFE3AA20-4EDD-764B-9E27-0B2D41C17AE9}" type="presOf" srcId="{E0E92B59-5407-4A8B-95E5-6C1B4D6A1527}" destId="{CE053A06-6631-4C16-B000-0F6FA4783A22}" srcOrd="0" destOrd="0" presId="urn:microsoft.com/office/officeart/2018/2/layout/IconVerticalSolidList"/>
    <dgm:cxn modelId="{10E44D51-44C1-B84A-B76D-799C8C461EE5}" type="presOf" srcId="{61CB2701-107D-4C34-88B2-9950ED811A5F}" destId="{F509362F-CD05-45AA-8232-64BD13704BFA}" srcOrd="0" destOrd="0" presId="urn:microsoft.com/office/officeart/2018/2/layout/IconVerticalSolidList"/>
    <dgm:cxn modelId="{DAF1C05E-6422-3445-8C94-28B635D32FD6}" type="presOf" srcId="{70349EC5-A5AC-4994-B751-A939812CA8A3}" destId="{FB1A4A44-CD0E-42D6-86A0-001A6531AAC2}" srcOrd="0" destOrd="0" presId="urn:microsoft.com/office/officeart/2018/2/layout/IconVerticalSolidList"/>
    <dgm:cxn modelId="{2455306F-56FB-4A8F-BFE8-373EA9875CF1}" srcId="{E0E92B59-5407-4A8B-95E5-6C1B4D6A1527}" destId="{DD70C55D-8B03-4155-887C-487AC462A7AD}" srcOrd="1" destOrd="0" parTransId="{4F6C3F45-8A20-4454-89C9-C77C59E0D5C1}" sibTransId="{567317D3-C626-4CFF-8578-6DF0FD8E4C11}"/>
    <dgm:cxn modelId="{2E99A873-3103-4A8B-9B6F-92EB16843C10}" srcId="{E0E92B59-5407-4A8B-95E5-6C1B4D6A1527}" destId="{3EB98ABD-A171-4A37-99F8-57C70DDF05B8}" srcOrd="4" destOrd="0" parTransId="{C2FE2D31-3C1D-42EA-BF33-0178F5D07427}" sibTransId="{63233480-94CE-4F4C-A230-15ACBD737CEF}"/>
    <dgm:cxn modelId="{023F6EB7-B743-48A1-AE29-AE647D23EDB7}" srcId="{E0E92B59-5407-4A8B-95E5-6C1B4D6A1527}" destId="{70349EC5-A5AC-4994-B751-A939812CA8A3}" srcOrd="3" destOrd="0" parTransId="{56E1BD83-F81E-427B-86A4-8FE368B406C2}" sibTransId="{B2453658-DFFC-467C-A84B-8B17FFE6DC2E}"/>
    <dgm:cxn modelId="{910EC7BA-DC2C-1341-A19B-F44928ADD685}" type="presOf" srcId="{DD70C55D-8B03-4155-887C-487AC462A7AD}" destId="{47E6926E-9030-473D-8750-39FC800CB3F7}" srcOrd="0" destOrd="0" presId="urn:microsoft.com/office/officeart/2018/2/layout/IconVerticalSolidList"/>
    <dgm:cxn modelId="{670CBAE8-FC74-4924-910B-7659AABD51A2}" srcId="{E0E92B59-5407-4A8B-95E5-6C1B4D6A1527}" destId="{61CB2701-107D-4C34-88B2-9950ED811A5F}" srcOrd="0" destOrd="0" parTransId="{0D463312-CAB1-4DE2-B0F6-DFF20645B27A}" sibTransId="{B1F42D57-9B41-42AB-BBD7-4051970B9F15}"/>
    <dgm:cxn modelId="{23FF72F6-4012-4B1E-A31D-C3940004068E}" srcId="{E0E92B59-5407-4A8B-95E5-6C1B4D6A1527}" destId="{D15150C0-2FF3-427E-BC48-3857DCA9BEB5}" srcOrd="2" destOrd="0" parTransId="{E0FE2BC7-59A5-45A9-8578-69A796A5ED50}" sibTransId="{76433B2A-661E-4370-99CE-7403E3665A4E}"/>
    <dgm:cxn modelId="{2F1FFAFB-C6B4-3642-92D3-4E8E1E4CC41A}" type="presOf" srcId="{3EB98ABD-A171-4A37-99F8-57C70DDF05B8}" destId="{4D15F6AA-D908-4BB1-A36C-C3FA9D419F01}" srcOrd="0" destOrd="0" presId="urn:microsoft.com/office/officeart/2018/2/layout/IconVerticalSolidList"/>
    <dgm:cxn modelId="{2C5E763F-978B-6A48-9110-C9EE4F3CB549}" type="presParOf" srcId="{CE053A06-6631-4C16-B000-0F6FA4783A22}" destId="{57621C56-EB1C-4AD6-B022-DB3C9A598BDB}" srcOrd="0" destOrd="0" presId="urn:microsoft.com/office/officeart/2018/2/layout/IconVerticalSolidList"/>
    <dgm:cxn modelId="{CA036BAC-1BFE-5240-9E87-643A768E259D}" type="presParOf" srcId="{57621C56-EB1C-4AD6-B022-DB3C9A598BDB}" destId="{032F9CE3-3D39-4BDD-8796-6DD5B005A097}" srcOrd="0" destOrd="0" presId="urn:microsoft.com/office/officeart/2018/2/layout/IconVerticalSolidList"/>
    <dgm:cxn modelId="{8936E263-79CC-0B46-B492-2943A4ECF61B}" type="presParOf" srcId="{57621C56-EB1C-4AD6-B022-DB3C9A598BDB}" destId="{1E22CEC2-6D2D-4181-9836-B961FED734BB}" srcOrd="1" destOrd="0" presId="urn:microsoft.com/office/officeart/2018/2/layout/IconVerticalSolidList"/>
    <dgm:cxn modelId="{A1F02180-8912-4349-AA05-27BE4839E2F7}" type="presParOf" srcId="{57621C56-EB1C-4AD6-B022-DB3C9A598BDB}" destId="{C49B88ED-8988-412D-9C80-17D5FD9E18BB}" srcOrd="2" destOrd="0" presId="urn:microsoft.com/office/officeart/2018/2/layout/IconVerticalSolidList"/>
    <dgm:cxn modelId="{95BAEA6C-7F7F-0E45-869D-5AA9FC7224A0}" type="presParOf" srcId="{57621C56-EB1C-4AD6-B022-DB3C9A598BDB}" destId="{F509362F-CD05-45AA-8232-64BD13704BFA}" srcOrd="3" destOrd="0" presId="urn:microsoft.com/office/officeart/2018/2/layout/IconVerticalSolidList"/>
    <dgm:cxn modelId="{2F827586-ED7D-4B4A-A9E8-4047A1253651}" type="presParOf" srcId="{CE053A06-6631-4C16-B000-0F6FA4783A22}" destId="{D002BB35-EF73-4F7D-A5FD-DC324BB1BAB8}" srcOrd="1" destOrd="0" presId="urn:microsoft.com/office/officeart/2018/2/layout/IconVerticalSolidList"/>
    <dgm:cxn modelId="{50D52138-8CF3-E144-8C40-E963D2B833BB}" type="presParOf" srcId="{CE053A06-6631-4C16-B000-0F6FA4783A22}" destId="{2B78F14F-6F0C-469A-852B-AB85AEA97178}" srcOrd="2" destOrd="0" presId="urn:microsoft.com/office/officeart/2018/2/layout/IconVerticalSolidList"/>
    <dgm:cxn modelId="{FC295300-C3D5-3F43-BB24-E8177C22BFF3}" type="presParOf" srcId="{2B78F14F-6F0C-469A-852B-AB85AEA97178}" destId="{61775A4E-0CF4-41B4-BD36-83E164622E24}" srcOrd="0" destOrd="0" presId="urn:microsoft.com/office/officeart/2018/2/layout/IconVerticalSolidList"/>
    <dgm:cxn modelId="{41D2E4A0-0CF1-D648-B823-FABB6A52D844}" type="presParOf" srcId="{2B78F14F-6F0C-469A-852B-AB85AEA97178}" destId="{8FF605E4-D898-4220-9ED3-0DE12C9C46C2}" srcOrd="1" destOrd="0" presId="urn:microsoft.com/office/officeart/2018/2/layout/IconVerticalSolidList"/>
    <dgm:cxn modelId="{BDCCDD53-A263-5B4F-A66D-577EBFF720D1}" type="presParOf" srcId="{2B78F14F-6F0C-469A-852B-AB85AEA97178}" destId="{AD559EB1-5886-46A5-BA32-4D41C52C2742}" srcOrd="2" destOrd="0" presId="urn:microsoft.com/office/officeart/2018/2/layout/IconVerticalSolidList"/>
    <dgm:cxn modelId="{24C6DF8E-C80E-8045-9A95-E92A57CE1A53}" type="presParOf" srcId="{2B78F14F-6F0C-469A-852B-AB85AEA97178}" destId="{47E6926E-9030-473D-8750-39FC800CB3F7}" srcOrd="3" destOrd="0" presId="urn:microsoft.com/office/officeart/2018/2/layout/IconVerticalSolidList"/>
    <dgm:cxn modelId="{B69A81EC-F04C-0343-9A5A-7CC4ED13D751}" type="presParOf" srcId="{CE053A06-6631-4C16-B000-0F6FA4783A22}" destId="{B7C32F23-D44C-4243-8CA8-CD85CC4AF608}" srcOrd="3" destOrd="0" presId="urn:microsoft.com/office/officeart/2018/2/layout/IconVerticalSolidList"/>
    <dgm:cxn modelId="{7B74E314-7193-804D-A465-6C4CFF2C1A26}" type="presParOf" srcId="{CE053A06-6631-4C16-B000-0F6FA4783A22}" destId="{A2CA3FA3-E179-4B85-A8C4-E2B06A67F471}" srcOrd="4" destOrd="0" presId="urn:microsoft.com/office/officeart/2018/2/layout/IconVerticalSolidList"/>
    <dgm:cxn modelId="{DA356F60-E344-8347-817C-0344256100DD}" type="presParOf" srcId="{A2CA3FA3-E179-4B85-A8C4-E2B06A67F471}" destId="{72B9F986-904B-43E6-B6A0-F36F68573061}" srcOrd="0" destOrd="0" presId="urn:microsoft.com/office/officeart/2018/2/layout/IconVerticalSolidList"/>
    <dgm:cxn modelId="{D832AC75-4B91-894B-A6C6-2BF7C5ADEFC0}" type="presParOf" srcId="{A2CA3FA3-E179-4B85-A8C4-E2B06A67F471}" destId="{D081F380-E4C1-49A0-8F57-6221C0A57ABE}" srcOrd="1" destOrd="0" presId="urn:microsoft.com/office/officeart/2018/2/layout/IconVerticalSolidList"/>
    <dgm:cxn modelId="{8FF150BB-760C-CB45-BA6B-617606BFA1A5}" type="presParOf" srcId="{A2CA3FA3-E179-4B85-A8C4-E2B06A67F471}" destId="{7F4E8016-139C-45A6-AD60-549289D3AD77}" srcOrd="2" destOrd="0" presId="urn:microsoft.com/office/officeart/2018/2/layout/IconVerticalSolidList"/>
    <dgm:cxn modelId="{91B1252A-1E41-E448-A121-01927C1ECDC6}" type="presParOf" srcId="{A2CA3FA3-E179-4B85-A8C4-E2B06A67F471}" destId="{C147FFDA-85D2-4EA3-8435-7DF9D7EC7EDA}" srcOrd="3" destOrd="0" presId="urn:microsoft.com/office/officeart/2018/2/layout/IconVerticalSolidList"/>
    <dgm:cxn modelId="{634A751B-AB14-0D49-A63A-2B6B136E7AE8}" type="presParOf" srcId="{CE053A06-6631-4C16-B000-0F6FA4783A22}" destId="{EF0FAC3E-31EA-4F66-9827-AC6FB35AABC5}" srcOrd="5" destOrd="0" presId="urn:microsoft.com/office/officeart/2018/2/layout/IconVerticalSolidList"/>
    <dgm:cxn modelId="{06D9D7B1-DC07-C341-9586-3D4CFE0F7CEC}" type="presParOf" srcId="{CE053A06-6631-4C16-B000-0F6FA4783A22}" destId="{719A8D9E-A9B6-484A-B50B-7AF64E84F466}" srcOrd="6" destOrd="0" presId="urn:microsoft.com/office/officeart/2018/2/layout/IconVerticalSolidList"/>
    <dgm:cxn modelId="{66B04C12-4A13-A342-A7E7-1BE7AF746FB7}" type="presParOf" srcId="{719A8D9E-A9B6-484A-B50B-7AF64E84F466}" destId="{EAA12122-645A-4385-88DD-32DA8440100F}" srcOrd="0" destOrd="0" presId="urn:microsoft.com/office/officeart/2018/2/layout/IconVerticalSolidList"/>
    <dgm:cxn modelId="{8A32CFBD-3F83-6846-962A-850DB07A66F6}" type="presParOf" srcId="{719A8D9E-A9B6-484A-B50B-7AF64E84F466}" destId="{A75A82A2-6603-4701-BE3E-C2D6B8873B4C}" srcOrd="1" destOrd="0" presId="urn:microsoft.com/office/officeart/2018/2/layout/IconVerticalSolidList"/>
    <dgm:cxn modelId="{02D031B1-38DF-F24E-A8C7-8DDF4617C31D}" type="presParOf" srcId="{719A8D9E-A9B6-484A-B50B-7AF64E84F466}" destId="{9D886798-AEFA-42CB-AF9C-4055132D9053}" srcOrd="2" destOrd="0" presId="urn:microsoft.com/office/officeart/2018/2/layout/IconVerticalSolidList"/>
    <dgm:cxn modelId="{47A426A6-9EC5-D641-B315-1F409C4A3D7F}" type="presParOf" srcId="{719A8D9E-A9B6-484A-B50B-7AF64E84F466}" destId="{FB1A4A44-CD0E-42D6-86A0-001A6531AAC2}" srcOrd="3" destOrd="0" presId="urn:microsoft.com/office/officeart/2018/2/layout/IconVerticalSolidList"/>
    <dgm:cxn modelId="{8CCC6155-C122-804C-9AFD-24DB95A43982}" type="presParOf" srcId="{CE053A06-6631-4C16-B000-0F6FA4783A22}" destId="{7DF8866D-A8F6-4C0D-80F0-87748F8CEEEA}" srcOrd="7" destOrd="0" presId="urn:microsoft.com/office/officeart/2018/2/layout/IconVerticalSolidList"/>
    <dgm:cxn modelId="{8E3F749F-0E4A-A741-ADD1-284DA5EFD319}" type="presParOf" srcId="{CE053A06-6631-4C16-B000-0F6FA4783A22}" destId="{6DC87AB6-825A-4696-88E1-7FE841D5CC4E}" srcOrd="8" destOrd="0" presId="urn:microsoft.com/office/officeart/2018/2/layout/IconVerticalSolidList"/>
    <dgm:cxn modelId="{C4991FE0-E2DF-A04A-8311-EF6D685BF37E}" type="presParOf" srcId="{6DC87AB6-825A-4696-88E1-7FE841D5CC4E}" destId="{B4A6E937-C36B-4659-A873-426A7EED4451}" srcOrd="0" destOrd="0" presId="urn:microsoft.com/office/officeart/2018/2/layout/IconVerticalSolidList"/>
    <dgm:cxn modelId="{2D5DBF70-B1DE-E64B-B2A5-180EB93F8D47}" type="presParOf" srcId="{6DC87AB6-825A-4696-88E1-7FE841D5CC4E}" destId="{A0DEDA0E-21EF-4D3B-9324-304DA3D81963}" srcOrd="1" destOrd="0" presId="urn:microsoft.com/office/officeart/2018/2/layout/IconVerticalSolidList"/>
    <dgm:cxn modelId="{706EDF13-8533-8F48-86DA-D35D70487C4A}" type="presParOf" srcId="{6DC87AB6-825A-4696-88E1-7FE841D5CC4E}" destId="{AEFDA1FA-BFB1-42EB-A3C0-61BA23C3BE7B}" srcOrd="2" destOrd="0" presId="urn:microsoft.com/office/officeart/2018/2/layout/IconVerticalSolidList"/>
    <dgm:cxn modelId="{F2933FA5-704D-3A4B-9934-9A4A78BEEFD3}" type="presParOf" srcId="{6DC87AB6-825A-4696-88E1-7FE841D5CC4E}" destId="{4D15F6AA-D908-4BB1-A36C-C3FA9D419F0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F20E29-8968-429B-AFB3-D87088A9104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43C9A56-C093-4687-B633-3B326A377CCF}">
      <dgm:prSet custT="1"/>
      <dgm:spPr/>
      <dgm:t>
        <a:bodyPr/>
        <a:lstStyle/>
        <a:p>
          <a:pPr algn="just">
            <a:lnSpc>
              <a:spcPct val="100000"/>
            </a:lnSpc>
          </a:pPr>
          <a:r>
            <a:rPr lang="en-GB" sz="2000" dirty="0">
              <a:latin typeface="Times New Roman" panose="02020603050405020304" pitchFamily="18" charset="0"/>
              <a:cs typeface="Times New Roman" panose="02020603050405020304" pitchFamily="18" charset="0"/>
            </a:rPr>
            <a:t>An </a:t>
          </a:r>
          <a:r>
            <a:rPr lang="en-GB" sz="2000" b="1" dirty="0">
              <a:latin typeface="Times New Roman" panose="02020603050405020304" pitchFamily="18" charset="0"/>
              <a:cs typeface="Times New Roman" panose="02020603050405020304" pitchFamily="18" charset="0"/>
            </a:rPr>
            <a:t>ecosystem</a:t>
          </a:r>
          <a:r>
            <a:rPr lang="en-GB" sz="2000" dirty="0">
              <a:latin typeface="Times New Roman" panose="02020603050405020304" pitchFamily="18" charset="0"/>
              <a:cs typeface="Times New Roman" panose="02020603050405020304" pitchFamily="18" charset="0"/>
            </a:rPr>
            <a:t> is a community of living organisms (plants, animals and microbes) in conjunction with the non-living components of their environment (things like air, water and mineral soil), interacting as a system.</a:t>
          </a:r>
          <a:endParaRPr lang="en-US" sz="2000" dirty="0">
            <a:latin typeface="Times New Roman" panose="02020603050405020304" pitchFamily="18" charset="0"/>
            <a:cs typeface="Times New Roman" panose="02020603050405020304" pitchFamily="18" charset="0"/>
          </a:endParaRPr>
        </a:p>
      </dgm:t>
    </dgm:pt>
    <dgm:pt modelId="{996836B3-7F6D-4674-9E51-211C95712C33}" type="parTrans" cxnId="{5A3237EA-3192-46E1-8B38-20A6F5A8492B}">
      <dgm:prSet/>
      <dgm:spPr/>
      <dgm:t>
        <a:bodyPr/>
        <a:lstStyle/>
        <a:p>
          <a:endParaRPr lang="en-US"/>
        </a:p>
      </dgm:t>
    </dgm:pt>
    <dgm:pt modelId="{CB608C09-B097-4F05-80A7-543E6F686D0B}" type="sibTrans" cxnId="{5A3237EA-3192-46E1-8B38-20A6F5A8492B}">
      <dgm:prSet/>
      <dgm:spPr/>
      <dgm:t>
        <a:bodyPr/>
        <a:lstStyle/>
        <a:p>
          <a:endParaRPr lang="en-US"/>
        </a:p>
      </dgm:t>
    </dgm:pt>
    <dgm:pt modelId="{BD31C95E-1DC2-49BD-A5B2-54C5EA304BBC}">
      <dgm:prSet custT="1"/>
      <dgm:spPr/>
      <dgm:t>
        <a:bodyPr/>
        <a:lstStyle/>
        <a:p>
          <a:pPr algn="just">
            <a:lnSpc>
              <a:spcPct val="100000"/>
            </a:lnSpc>
          </a:pPr>
          <a:r>
            <a:rPr lang="en-GB" sz="2000" b="1" dirty="0">
              <a:latin typeface="Times New Roman" panose="02020603050405020304" pitchFamily="18" charset="0"/>
              <a:cs typeface="Times New Roman" panose="02020603050405020304" pitchFamily="18" charset="0"/>
            </a:rPr>
            <a:t>1992 Convention on Biological Diversity </a:t>
          </a:r>
          <a:r>
            <a:rPr lang="en-GB" sz="2000" dirty="0">
              <a:latin typeface="Times New Roman" panose="02020603050405020304" pitchFamily="18" charset="0"/>
              <a:cs typeface="Times New Roman" panose="02020603050405020304" pitchFamily="18" charset="0"/>
            </a:rPr>
            <a:t>(CBD): the ecosystem is defined as “a dynamic complex of plant, animal and micro-organism communities and their non-living environment interacting as a functional unit”. </a:t>
          </a:r>
          <a:endParaRPr lang="en-US" sz="2000" dirty="0">
            <a:latin typeface="Times New Roman" panose="02020603050405020304" pitchFamily="18" charset="0"/>
            <a:cs typeface="Times New Roman" panose="02020603050405020304" pitchFamily="18" charset="0"/>
          </a:endParaRPr>
        </a:p>
      </dgm:t>
    </dgm:pt>
    <dgm:pt modelId="{43B1CAFB-72BC-468A-8CD3-BF1911217CAA}" type="parTrans" cxnId="{F1CC669F-C949-4A96-A126-F7EAE7093B9B}">
      <dgm:prSet/>
      <dgm:spPr/>
      <dgm:t>
        <a:bodyPr/>
        <a:lstStyle/>
        <a:p>
          <a:endParaRPr lang="en-US"/>
        </a:p>
      </dgm:t>
    </dgm:pt>
    <dgm:pt modelId="{736123C0-7335-44D4-9948-1F879CC635C7}" type="sibTrans" cxnId="{F1CC669F-C949-4A96-A126-F7EAE7093B9B}">
      <dgm:prSet/>
      <dgm:spPr/>
      <dgm:t>
        <a:bodyPr/>
        <a:lstStyle/>
        <a:p>
          <a:endParaRPr lang="en-US"/>
        </a:p>
      </dgm:t>
    </dgm:pt>
    <dgm:pt modelId="{409C50D7-9849-4887-B277-BCF1E52D4785}" type="pres">
      <dgm:prSet presAssocID="{46F20E29-8968-429B-AFB3-D87088A91041}" presName="root" presStyleCnt="0">
        <dgm:presLayoutVars>
          <dgm:dir/>
          <dgm:resizeHandles val="exact"/>
        </dgm:presLayoutVars>
      </dgm:prSet>
      <dgm:spPr/>
    </dgm:pt>
    <dgm:pt modelId="{2916FF33-1F79-4475-A074-E622D9F0F860}" type="pres">
      <dgm:prSet presAssocID="{743C9A56-C093-4687-B633-3B326A377CCF}" presName="compNode" presStyleCnt="0"/>
      <dgm:spPr/>
    </dgm:pt>
    <dgm:pt modelId="{1278EFAB-EFB6-4A94-81B5-5227CD19CB6D}" type="pres">
      <dgm:prSet presAssocID="{743C9A56-C093-4687-B633-3B326A377CCF}" presName="bgRect" presStyleLbl="bgShp" presStyleIdx="0" presStyleCnt="2" custScaleY="140878"/>
      <dgm:spPr/>
    </dgm:pt>
    <dgm:pt modelId="{7255BDEC-40F7-4A75-B562-C1D8A0D51437}" type="pres">
      <dgm:prSet presAssocID="{743C9A56-C093-4687-B633-3B326A377C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e with hive"/>
        </a:ext>
      </dgm:extLst>
    </dgm:pt>
    <dgm:pt modelId="{DA9DF422-3629-4F07-8DDB-64D299FC3E75}" type="pres">
      <dgm:prSet presAssocID="{743C9A56-C093-4687-B633-3B326A377CCF}" presName="spaceRect" presStyleCnt="0"/>
      <dgm:spPr/>
    </dgm:pt>
    <dgm:pt modelId="{7B918072-CBD9-4852-ACBE-6177023F9624}" type="pres">
      <dgm:prSet presAssocID="{743C9A56-C093-4687-B633-3B326A377CCF}" presName="parTx" presStyleLbl="revTx" presStyleIdx="0" presStyleCnt="2" custScaleY="138415">
        <dgm:presLayoutVars>
          <dgm:chMax val="0"/>
          <dgm:chPref val="0"/>
        </dgm:presLayoutVars>
      </dgm:prSet>
      <dgm:spPr/>
    </dgm:pt>
    <dgm:pt modelId="{72A75127-CAAF-43FF-9561-EE32FA2FB871}" type="pres">
      <dgm:prSet presAssocID="{CB608C09-B097-4F05-80A7-543E6F686D0B}" presName="sibTrans" presStyleCnt="0"/>
      <dgm:spPr/>
    </dgm:pt>
    <dgm:pt modelId="{75C8453A-1348-4F8F-A05F-A897C0678075}" type="pres">
      <dgm:prSet presAssocID="{BD31C95E-1DC2-49BD-A5B2-54C5EA304BBC}" presName="compNode" presStyleCnt="0"/>
      <dgm:spPr/>
    </dgm:pt>
    <dgm:pt modelId="{990A25B4-6267-4D19-B8B3-67E54389766D}" type="pres">
      <dgm:prSet presAssocID="{BD31C95E-1DC2-49BD-A5B2-54C5EA304BBC}" presName="bgRect" presStyleLbl="bgShp" presStyleIdx="1" presStyleCnt="2" custScaleY="124497"/>
      <dgm:spPr/>
    </dgm:pt>
    <dgm:pt modelId="{CC07F39E-BFBC-40A9-A880-16D15330D4EF}" type="pres">
      <dgm:prSet presAssocID="{BD31C95E-1DC2-49BD-A5B2-54C5EA304BB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Hand with Plant"/>
        </a:ext>
      </dgm:extLst>
    </dgm:pt>
    <dgm:pt modelId="{01182E42-3432-40DC-AC8F-42DE26439510}" type="pres">
      <dgm:prSet presAssocID="{BD31C95E-1DC2-49BD-A5B2-54C5EA304BBC}" presName="spaceRect" presStyleCnt="0"/>
      <dgm:spPr/>
    </dgm:pt>
    <dgm:pt modelId="{A95B0EE7-7E9E-48B1-A00B-50B249AC0339}" type="pres">
      <dgm:prSet presAssocID="{BD31C95E-1DC2-49BD-A5B2-54C5EA304BBC}" presName="parTx" presStyleLbl="revTx" presStyleIdx="1" presStyleCnt="2" custScaleY="124497">
        <dgm:presLayoutVars>
          <dgm:chMax val="0"/>
          <dgm:chPref val="0"/>
        </dgm:presLayoutVars>
      </dgm:prSet>
      <dgm:spPr/>
    </dgm:pt>
  </dgm:ptLst>
  <dgm:cxnLst>
    <dgm:cxn modelId="{2550CE80-68DC-2947-A810-7470A3EF12B4}" type="presOf" srcId="{BD31C95E-1DC2-49BD-A5B2-54C5EA304BBC}" destId="{A95B0EE7-7E9E-48B1-A00B-50B249AC0339}" srcOrd="0" destOrd="0" presId="urn:microsoft.com/office/officeart/2018/2/layout/IconVerticalSolidList"/>
    <dgm:cxn modelId="{F1CC669F-C949-4A96-A126-F7EAE7093B9B}" srcId="{46F20E29-8968-429B-AFB3-D87088A91041}" destId="{BD31C95E-1DC2-49BD-A5B2-54C5EA304BBC}" srcOrd="1" destOrd="0" parTransId="{43B1CAFB-72BC-468A-8CD3-BF1911217CAA}" sibTransId="{736123C0-7335-44D4-9948-1F879CC635C7}"/>
    <dgm:cxn modelId="{830881D3-6D2A-944A-AA83-830E37CD842B}" type="presOf" srcId="{46F20E29-8968-429B-AFB3-D87088A91041}" destId="{409C50D7-9849-4887-B277-BCF1E52D4785}" srcOrd="0" destOrd="0" presId="urn:microsoft.com/office/officeart/2018/2/layout/IconVerticalSolidList"/>
    <dgm:cxn modelId="{37FC33D8-2F12-6246-BFCA-4C16CC5D78DF}" type="presOf" srcId="{743C9A56-C093-4687-B633-3B326A377CCF}" destId="{7B918072-CBD9-4852-ACBE-6177023F9624}" srcOrd="0" destOrd="0" presId="urn:microsoft.com/office/officeart/2018/2/layout/IconVerticalSolidList"/>
    <dgm:cxn modelId="{5A3237EA-3192-46E1-8B38-20A6F5A8492B}" srcId="{46F20E29-8968-429B-AFB3-D87088A91041}" destId="{743C9A56-C093-4687-B633-3B326A377CCF}" srcOrd="0" destOrd="0" parTransId="{996836B3-7F6D-4674-9E51-211C95712C33}" sibTransId="{CB608C09-B097-4F05-80A7-543E6F686D0B}"/>
    <dgm:cxn modelId="{7DCD7ADA-B97C-3E4B-BD5E-9DBDF4428DC7}" type="presParOf" srcId="{409C50D7-9849-4887-B277-BCF1E52D4785}" destId="{2916FF33-1F79-4475-A074-E622D9F0F860}" srcOrd="0" destOrd="0" presId="urn:microsoft.com/office/officeart/2018/2/layout/IconVerticalSolidList"/>
    <dgm:cxn modelId="{80B6A6F4-A737-D548-9C33-9B3BC85F4F70}" type="presParOf" srcId="{2916FF33-1F79-4475-A074-E622D9F0F860}" destId="{1278EFAB-EFB6-4A94-81B5-5227CD19CB6D}" srcOrd="0" destOrd="0" presId="urn:microsoft.com/office/officeart/2018/2/layout/IconVerticalSolidList"/>
    <dgm:cxn modelId="{675F30FE-A22E-C249-ABB5-10864C74D52E}" type="presParOf" srcId="{2916FF33-1F79-4475-A074-E622D9F0F860}" destId="{7255BDEC-40F7-4A75-B562-C1D8A0D51437}" srcOrd="1" destOrd="0" presId="urn:microsoft.com/office/officeart/2018/2/layout/IconVerticalSolidList"/>
    <dgm:cxn modelId="{6A58FBC1-1FF6-5742-B3DD-06EA61CBD6C6}" type="presParOf" srcId="{2916FF33-1F79-4475-A074-E622D9F0F860}" destId="{DA9DF422-3629-4F07-8DDB-64D299FC3E75}" srcOrd="2" destOrd="0" presId="urn:microsoft.com/office/officeart/2018/2/layout/IconVerticalSolidList"/>
    <dgm:cxn modelId="{F978DC93-4171-484E-9DAF-56CF3435641B}" type="presParOf" srcId="{2916FF33-1F79-4475-A074-E622D9F0F860}" destId="{7B918072-CBD9-4852-ACBE-6177023F9624}" srcOrd="3" destOrd="0" presId="urn:microsoft.com/office/officeart/2018/2/layout/IconVerticalSolidList"/>
    <dgm:cxn modelId="{00B9B8FF-3A4B-4541-9D3D-D873F39D4CC8}" type="presParOf" srcId="{409C50D7-9849-4887-B277-BCF1E52D4785}" destId="{72A75127-CAAF-43FF-9561-EE32FA2FB871}" srcOrd="1" destOrd="0" presId="urn:microsoft.com/office/officeart/2018/2/layout/IconVerticalSolidList"/>
    <dgm:cxn modelId="{7F8EF2F6-C925-7441-B7FE-A68D84482689}" type="presParOf" srcId="{409C50D7-9849-4887-B277-BCF1E52D4785}" destId="{75C8453A-1348-4F8F-A05F-A897C0678075}" srcOrd="2" destOrd="0" presId="urn:microsoft.com/office/officeart/2018/2/layout/IconVerticalSolidList"/>
    <dgm:cxn modelId="{9007364C-E59A-564E-99A0-9DBB1490436E}" type="presParOf" srcId="{75C8453A-1348-4F8F-A05F-A897C0678075}" destId="{990A25B4-6267-4D19-B8B3-67E54389766D}" srcOrd="0" destOrd="0" presId="urn:microsoft.com/office/officeart/2018/2/layout/IconVerticalSolidList"/>
    <dgm:cxn modelId="{BBA7DB90-D937-1241-BC07-9E4C2903094F}" type="presParOf" srcId="{75C8453A-1348-4F8F-A05F-A897C0678075}" destId="{CC07F39E-BFBC-40A9-A880-16D15330D4EF}" srcOrd="1" destOrd="0" presId="urn:microsoft.com/office/officeart/2018/2/layout/IconVerticalSolidList"/>
    <dgm:cxn modelId="{261C19FC-7DF7-2047-BC00-8A8C77E9003D}" type="presParOf" srcId="{75C8453A-1348-4F8F-A05F-A897C0678075}" destId="{01182E42-3432-40DC-AC8F-42DE26439510}" srcOrd="2" destOrd="0" presId="urn:microsoft.com/office/officeart/2018/2/layout/IconVerticalSolidList"/>
    <dgm:cxn modelId="{75AFD997-7A1B-294B-9104-B1883F347758}" type="presParOf" srcId="{75C8453A-1348-4F8F-A05F-A897C0678075}" destId="{A95B0EE7-7E9E-48B1-A00B-50B249AC033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E9269C-016E-4129-B8A6-55EF8BB5CEA2}"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3BD92343-A38D-4D67-9261-4D866DA2921E}">
      <dgm:prSet/>
      <dgm:spPr/>
      <dgm:t>
        <a:bodyPr/>
        <a:lstStyle/>
        <a:p>
          <a:r>
            <a:rPr lang="en-GB" b="1" dirty="0"/>
            <a:t>A. Treaty Law</a:t>
          </a:r>
          <a:endParaRPr lang="en-US" b="1" dirty="0"/>
        </a:p>
      </dgm:t>
    </dgm:pt>
    <dgm:pt modelId="{7D0E02B7-945F-4672-835A-77A2FC66D1B8}" type="parTrans" cxnId="{2E783715-3662-46B8-84BE-8EA9CC08F61A}">
      <dgm:prSet/>
      <dgm:spPr/>
      <dgm:t>
        <a:bodyPr/>
        <a:lstStyle/>
        <a:p>
          <a:endParaRPr lang="en-US"/>
        </a:p>
      </dgm:t>
    </dgm:pt>
    <dgm:pt modelId="{97E84F92-2C6D-4A8A-9672-4C6CD414A8F6}" type="sibTrans" cxnId="{2E783715-3662-46B8-84BE-8EA9CC08F61A}">
      <dgm:prSet/>
      <dgm:spPr/>
      <dgm:t>
        <a:bodyPr/>
        <a:lstStyle/>
        <a:p>
          <a:endParaRPr lang="en-US"/>
        </a:p>
      </dgm:t>
    </dgm:pt>
    <dgm:pt modelId="{DAEE95E0-F765-47C6-88F8-7866FFEB825D}">
      <dgm:prSet/>
      <dgm:spPr/>
      <dgm:t>
        <a:bodyPr/>
        <a:lstStyle/>
        <a:p>
          <a:r>
            <a:rPr lang="en-GB" b="1" dirty="0"/>
            <a:t>B. Soft Law</a:t>
          </a:r>
          <a:endParaRPr lang="en-US" b="1" dirty="0"/>
        </a:p>
      </dgm:t>
    </dgm:pt>
    <dgm:pt modelId="{F1BB51BD-8A57-4F5B-B54C-E03BB0FB7415}" type="parTrans" cxnId="{2CE63026-4A3D-486C-844B-97C45847BD16}">
      <dgm:prSet/>
      <dgm:spPr/>
      <dgm:t>
        <a:bodyPr/>
        <a:lstStyle/>
        <a:p>
          <a:endParaRPr lang="en-US"/>
        </a:p>
      </dgm:t>
    </dgm:pt>
    <dgm:pt modelId="{B724A4F2-0CFD-470D-BA42-5F3DB458036F}" type="sibTrans" cxnId="{2CE63026-4A3D-486C-844B-97C45847BD16}">
      <dgm:prSet/>
      <dgm:spPr/>
      <dgm:t>
        <a:bodyPr/>
        <a:lstStyle/>
        <a:p>
          <a:endParaRPr lang="en-US"/>
        </a:p>
      </dgm:t>
    </dgm:pt>
    <dgm:pt modelId="{7D1CEB5F-27B4-42A5-8220-3182C7FA381D}">
      <dgm:prSet/>
      <dgm:spPr/>
      <dgm:t>
        <a:bodyPr/>
        <a:lstStyle/>
        <a:p>
          <a:r>
            <a:rPr lang="en-GB" b="1" dirty="0"/>
            <a:t>C. Institutional actors</a:t>
          </a:r>
          <a:endParaRPr lang="en-US" b="1" dirty="0"/>
        </a:p>
      </dgm:t>
    </dgm:pt>
    <dgm:pt modelId="{426D3FC8-E104-4E2D-8256-4A4ADC374950}" type="parTrans" cxnId="{57E8AEF3-7853-4FED-BB5F-BA9430366D74}">
      <dgm:prSet/>
      <dgm:spPr/>
      <dgm:t>
        <a:bodyPr/>
        <a:lstStyle/>
        <a:p>
          <a:endParaRPr lang="en-US"/>
        </a:p>
      </dgm:t>
    </dgm:pt>
    <dgm:pt modelId="{E0DC7907-5D41-453F-AFFA-AE7597617E43}" type="sibTrans" cxnId="{57E8AEF3-7853-4FED-BB5F-BA9430366D74}">
      <dgm:prSet/>
      <dgm:spPr/>
      <dgm:t>
        <a:bodyPr/>
        <a:lstStyle/>
        <a:p>
          <a:endParaRPr lang="en-US"/>
        </a:p>
      </dgm:t>
    </dgm:pt>
    <dgm:pt modelId="{2CF557C0-3B5E-4740-B055-94FB0F28D83C}" type="pres">
      <dgm:prSet presAssocID="{21E9269C-016E-4129-B8A6-55EF8BB5CEA2}" presName="root" presStyleCnt="0">
        <dgm:presLayoutVars>
          <dgm:dir/>
          <dgm:resizeHandles val="exact"/>
        </dgm:presLayoutVars>
      </dgm:prSet>
      <dgm:spPr/>
    </dgm:pt>
    <dgm:pt modelId="{0758D19F-CF1F-45E4-8FAC-8CE8ECB60AD8}" type="pres">
      <dgm:prSet presAssocID="{3BD92343-A38D-4D67-9261-4D866DA2921E}" presName="compNode" presStyleCnt="0"/>
      <dgm:spPr/>
    </dgm:pt>
    <dgm:pt modelId="{17AFB111-584C-4863-B067-0DC34E27B449}" type="pres">
      <dgm:prSet presAssocID="{3BD92343-A38D-4D67-9261-4D866DA2921E}" presName="bgRect" presStyleLbl="bgShp" presStyleIdx="0" presStyleCnt="3"/>
      <dgm:spPr/>
    </dgm:pt>
    <dgm:pt modelId="{871C4F00-0955-4225-8C8E-EFAB79B34D22}" type="pres">
      <dgm:prSet presAssocID="{3BD92343-A38D-4D67-9261-4D866DA2921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teau d'officiel"/>
        </a:ext>
      </dgm:extLst>
    </dgm:pt>
    <dgm:pt modelId="{D6C7CA42-14AA-4E0F-BD14-7BDBFF9B54C8}" type="pres">
      <dgm:prSet presAssocID="{3BD92343-A38D-4D67-9261-4D866DA2921E}" presName="spaceRect" presStyleCnt="0"/>
      <dgm:spPr/>
    </dgm:pt>
    <dgm:pt modelId="{2DC4564A-7513-4F59-8D06-965AE486724E}" type="pres">
      <dgm:prSet presAssocID="{3BD92343-A38D-4D67-9261-4D866DA2921E}" presName="parTx" presStyleLbl="revTx" presStyleIdx="0" presStyleCnt="3">
        <dgm:presLayoutVars>
          <dgm:chMax val="0"/>
          <dgm:chPref val="0"/>
        </dgm:presLayoutVars>
      </dgm:prSet>
      <dgm:spPr/>
    </dgm:pt>
    <dgm:pt modelId="{B166AC32-E601-4DDE-831D-FD8A58516034}" type="pres">
      <dgm:prSet presAssocID="{97E84F92-2C6D-4A8A-9672-4C6CD414A8F6}" presName="sibTrans" presStyleCnt="0"/>
      <dgm:spPr/>
    </dgm:pt>
    <dgm:pt modelId="{D74EA570-DB46-4F97-98FD-D82FAE0B7981}" type="pres">
      <dgm:prSet presAssocID="{DAEE95E0-F765-47C6-88F8-7866FFEB825D}" presName="compNode" presStyleCnt="0"/>
      <dgm:spPr/>
    </dgm:pt>
    <dgm:pt modelId="{4D2F6654-2AB4-45B2-9629-A2B647272D25}" type="pres">
      <dgm:prSet presAssocID="{DAEE95E0-F765-47C6-88F8-7866FFEB825D}" presName="bgRect" presStyleLbl="bgShp" presStyleIdx="1" presStyleCnt="3"/>
      <dgm:spPr/>
    </dgm:pt>
    <dgm:pt modelId="{2AA50996-E667-4DC4-AD91-B27D3F9C70C5}" type="pres">
      <dgm:prSet presAssocID="{DAEE95E0-F765-47C6-88F8-7866FFEB825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3F942E63-0A08-4249-9883-0C244525125E}" type="pres">
      <dgm:prSet presAssocID="{DAEE95E0-F765-47C6-88F8-7866FFEB825D}" presName="spaceRect" presStyleCnt="0"/>
      <dgm:spPr/>
    </dgm:pt>
    <dgm:pt modelId="{240DC09C-5B27-44D3-99A5-59477931A411}" type="pres">
      <dgm:prSet presAssocID="{DAEE95E0-F765-47C6-88F8-7866FFEB825D}" presName="parTx" presStyleLbl="revTx" presStyleIdx="1" presStyleCnt="3">
        <dgm:presLayoutVars>
          <dgm:chMax val="0"/>
          <dgm:chPref val="0"/>
        </dgm:presLayoutVars>
      </dgm:prSet>
      <dgm:spPr/>
    </dgm:pt>
    <dgm:pt modelId="{81C40FD1-6B92-4D15-8DC2-6F770E8878B4}" type="pres">
      <dgm:prSet presAssocID="{B724A4F2-0CFD-470D-BA42-5F3DB458036F}" presName="sibTrans" presStyleCnt="0"/>
      <dgm:spPr/>
    </dgm:pt>
    <dgm:pt modelId="{8F122414-EE58-4C3D-A516-EB06EB9B1829}" type="pres">
      <dgm:prSet presAssocID="{7D1CEB5F-27B4-42A5-8220-3182C7FA381D}" presName="compNode" presStyleCnt="0"/>
      <dgm:spPr/>
    </dgm:pt>
    <dgm:pt modelId="{F084E549-E31D-4C27-A7CC-31BD9AFFC4B6}" type="pres">
      <dgm:prSet presAssocID="{7D1CEB5F-27B4-42A5-8220-3182C7FA381D}" presName="bgRect" presStyleLbl="bgShp" presStyleIdx="2" presStyleCnt="3"/>
      <dgm:spPr/>
    </dgm:pt>
    <dgm:pt modelId="{FF47734D-FEC4-44D1-B1C9-B61928709F68}" type="pres">
      <dgm:prSet presAssocID="{7D1CEB5F-27B4-42A5-8220-3182C7FA381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que"/>
        </a:ext>
      </dgm:extLst>
    </dgm:pt>
    <dgm:pt modelId="{4844CE49-4CB4-426A-BEF8-3467B5E4657B}" type="pres">
      <dgm:prSet presAssocID="{7D1CEB5F-27B4-42A5-8220-3182C7FA381D}" presName="spaceRect" presStyleCnt="0"/>
      <dgm:spPr/>
    </dgm:pt>
    <dgm:pt modelId="{E696D5F7-3666-4EC5-92A1-D84D1A267703}" type="pres">
      <dgm:prSet presAssocID="{7D1CEB5F-27B4-42A5-8220-3182C7FA381D}" presName="parTx" presStyleLbl="revTx" presStyleIdx="2" presStyleCnt="3">
        <dgm:presLayoutVars>
          <dgm:chMax val="0"/>
          <dgm:chPref val="0"/>
        </dgm:presLayoutVars>
      </dgm:prSet>
      <dgm:spPr/>
    </dgm:pt>
  </dgm:ptLst>
  <dgm:cxnLst>
    <dgm:cxn modelId="{014DC610-440E-4000-9899-F2A1A7BD7289}" type="presOf" srcId="{7D1CEB5F-27B4-42A5-8220-3182C7FA381D}" destId="{E696D5F7-3666-4EC5-92A1-D84D1A267703}" srcOrd="0" destOrd="0" presId="urn:microsoft.com/office/officeart/2018/2/layout/IconVerticalSolidList"/>
    <dgm:cxn modelId="{6A869312-4A97-4B5D-8FB9-E0F555F258A8}" type="presOf" srcId="{DAEE95E0-F765-47C6-88F8-7866FFEB825D}" destId="{240DC09C-5B27-44D3-99A5-59477931A411}" srcOrd="0" destOrd="0" presId="urn:microsoft.com/office/officeart/2018/2/layout/IconVerticalSolidList"/>
    <dgm:cxn modelId="{2E783715-3662-46B8-84BE-8EA9CC08F61A}" srcId="{21E9269C-016E-4129-B8A6-55EF8BB5CEA2}" destId="{3BD92343-A38D-4D67-9261-4D866DA2921E}" srcOrd="0" destOrd="0" parTransId="{7D0E02B7-945F-4672-835A-77A2FC66D1B8}" sibTransId="{97E84F92-2C6D-4A8A-9672-4C6CD414A8F6}"/>
    <dgm:cxn modelId="{EA9AE61B-1DF6-4E0F-90B6-737BBF592C67}" type="presOf" srcId="{3BD92343-A38D-4D67-9261-4D866DA2921E}" destId="{2DC4564A-7513-4F59-8D06-965AE486724E}" srcOrd="0" destOrd="0" presId="urn:microsoft.com/office/officeart/2018/2/layout/IconVerticalSolidList"/>
    <dgm:cxn modelId="{2CE63026-4A3D-486C-844B-97C45847BD16}" srcId="{21E9269C-016E-4129-B8A6-55EF8BB5CEA2}" destId="{DAEE95E0-F765-47C6-88F8-7866FFEB825D}" srcOrd="1" destOrd="0" parTransId="{F1BB51BD-8A57-4F5B-B54C-E03BB0FB7415}" sibTransId="{B724A4F2-0CFD-470D-BA42-5F3DB458036F}"/>
    <dgm:cxn modelId="{363D1B9E-57FD-4259-BF1D-970319C4F8E2}" type="presOf" srcId="{21E9269C-016E-4129-B8A6-55EF8BB5CEA2}" destId="{2CF557C0-3B5E-4740-B055-94FB0F28D83C}" srcOrd="0" destOrd="0" presId="urn:microsoft.com/office/officeart/2018/2/layout/IconVerticalSolidList"/>
    <dgm:cxn modelId="{57E8AEF3-7853-4FED-BB5F-BA9430366D74}" srcId="{21E9269C-016E-4129-B8A6-55EF8BB5CEA2}" destId="{7D1CEB5F-27B4-42A5-8220-3182C7FA381D}" srcOrd="2" destOrd="0" parTransId="{426D3FC8-E104-4E2D-8256-4A4ADC374950}" sibTransId="{E0DC7907-5D41-453F-AFFA-AE7597617E43}"/>
    <dgm:cxn modelId="{362D731D-1DD2-4A88-BE88-B44DC66B4AFD}" type="presParOf" srcId="{2CF557C0-3B5E-4740-B055-94FB0F28D83C}" destId="{0758D19F-CF1F-45E4-8FAC-8CE8ECB60AD8}" srcOrd="0" destOrd="0" presId="urn:microsoft.com/office/officeart/2018/2/layout/IconVerticalSolidList"/>
    <dgm:cxn modelId="{BCA28B43-118A-49AF-AB18-08E8DF7360D7}" type="presParOf" srcId="{0758D19F-CF1F-45E4-8FAC-8CE8ECB60AD8}" destId="{17AFB111-584C-4863-B067-0DC34E27B449}" srcOrd="0" destOrd="0" presId="urn:microsoft.com/office/officeart/2018/2/layout/IconVerticalSolidList"/>
    <dgm:cxn modelId="{A0D8414C-BB1A-48D7-9AC8-A0B41109F2E9}" type="presParOf" srcId="{0758D19F-CF1F-45E4-8FAC-8CE8ECB60AD8}" destId="{871C4F00-0955-4225-8C8E-EFAB79B34D22}" srcOrd="1" destOrd="0" presId="urn:microsoft.com/office/officeart/2018/2/layout/IconVerticalSolidList"/>
    <dgm:cxn modelId="{8DC99010-3CD6-4694-AF80-0F38C8258925}" type="presParOf" srcId="{0758D19F-CF1F-45E4-8FAC-8CE8ECB60AD8}" destId="{D6C7CA42-14AA-4E0F-BD14-7BDBFF9B54C8}" srcOrd="2" destOrd="0" presId="urn:microsoft.com/office/officeart/2018/2/layout/IconVerticalSolidList"/>
    <dgm:cxn modelId="{225AC9C6-1F63-447B-B71D-44D0BC35D99B}" type="presParOf" srcId="{0758D19F-CF1F-45E4-8FAC-8CE8ECB60AD8}" destId="{2DC4564A-7513-4F59-8D06-965AE486724E}" srcOrd="3" destOrd="0" presId="urn:microsoft.com/office/officeart/2018/2/layout/IconVerticalSolidList"/>
    <dgm:cxn modelId="{353D88F8-8959-4288-9F63-4033C1F1EEEA}" type="presParOf" srcId="{2CF557C0-3B5E-4740-B055-94FB0F28D83C}" destId="{B166AC32-E601-4DDE-831D-FD8A58516034}" srcOrd="1" destOrd="0" presId="urn:microsoft.com/office/officeart/2018/2/layout/IconVerticalSolidList"/>
    <dgm:cxn modelId="{9EAA9678-3F69-45E6-8442-4838BFC077A4}" type="presParOf" srcId="{2CF557C0-3B5E-4740-B055-94FB0F28D83C}" destId="{D74EA570-DB46-4F97-98FD-D82FAE0B7981}" srcOrd="2" destOrd="0" presId="urn:microsoft.com/office/officeart/2018/2/layout/IconVerticalSolidList"/>
    <dgm:cxn modelId="{A699EBC8-102D-45EC-A0A6-D8127EE4E9EB}" type="presParOf" srcId="{D74EA570-DB46-4F97-98FD-D82FAE0B7981}" destId="{4D2F6654-2AB4-45B2-9629-A2B647272D25}" srcOrd="0" destOrd="0" presId="urn:microsoft.com/office/officeart/2018/2/layout/IconVerticalSolidList"/>
    <dgm:cxn modelId="{EC8628AE-4F41-4097-9F72-BBDBB443533D}" type="presParOf" srcId="{D74EA570-DB46-4F97-98FD-D82FAE0B7981}" destId="{2AA50996-E667-4DC4-AD91-B27D3F9C70C5}" srcOrd="1" destOrd="0" presId="urn:microsoft.com/office/officeart/2018/2/layout/IconVerticalSolidList"/>
    <dgm:cxn modelId="{1060FB4A-C22C-40D6-9B11-6ED62129C6BE}" type="presParOf" srcId="{D74EA570-DB46-4F97-98FD-D82FAE0B7981}" destId="{3F942E63-0A08-4249-9883-0C244525125E}" srcOrd="2" destOrd="0" presId="urn:microsoft.com/office/officeart/2018/2/layout/IconVerticalSolidList"/>
    <dgm:cxn modelId="{E3A7DD0B-1191-4533-A140-9857BA4175AF}" type="presParOf" srcId="{D74EA570-DB46-4F97-98FD-D82FAE0B7981}" destId="{240DC09C-5B27-44D3-99A5-59477931A411}" srcOrd="3" destOrd="0" presId="urn:microsoft.com/office/officeart/2018/2/layout/IconVerticalSolidList"/>
    <dgm:cxn modelId="{4FCC6170-2161-45AA-8239-D2FAF84151CB}" type="presParOf" srcId="{2CF557C0-3B5E-4740-B055-94FB0F28D83C}" destId="{81C40FD1-6B92-4D15-8DC2-6F770E8878B4}" srcOrd="3" destOrd="0" presId="urn:microsoft.com/office/officeart/2018/2/layout/IconVerticalSolidList"/>
    <dgm:cxn modelId="{A50D36C6-AA53-40E0-9780-81FADB35FC41}" type="presParOf" srcId="{2CF557C0-3B5E-4740-B055-94FB0F28D83C}" destId="{8F122414-EE58-4C3D-A516-EB06EB9B1829}" srcOrd="4" destOrd="0" presId="urn:microsoft.com/office/officeart/2018/2/layout/IconVerticalSolidList"/>
    <dgm:cxn modelId="{3069ED2F-3682-4941-AEA1-224FD8945616}" type="presParOf" srcId="{8F122414-EE58-4C3D-A516-EB06EB9B1829}" destId="{F084E549-E31D-4C27-A7CC-31BD9AFFC4B6}" srcOrd="0" destOrd="0" presId="urn:microsoft.com/office/officeart/2018/2/layout/IconVerticalSolidList"/>
    <dgm:cxn modelId="{CC2A45BB-6061-4E6E-9362-07AFE5FF466B}" type="presParOf" srcId="{8F122414-EE58-4C3D-A516-EB06EB9B1829}" destId="{FF47734D-FEC4-44D1-B1C9-B61928709F68}" srcOrd="1" destOrd="0" presId="urn:microsoft.com/office/officeart/2018/2/layout/IconVerticalSolidList"/>
    <dgm:cxn modelId="{3D29333C-7108-44E5-B025-FBFBEA1C3E8A}" type="presParOf" srcId="{8F122414-EE58-4C3D-A516-EB06EB9B1829}" destId="{4844CE49-4CB4-426A-BEF8-3467B5E4657B}" srcOrd="2" destOrd="0" presId="urn:microsoft.com/office/officeart/2018/2/layout/IconVerticalSolidList"/>
    <dgm:cxn modelId="{B78189CB-63C6-4E12-AF6A-190CEDCBA555}" type="presParOf" srcId="{8F122414-EE58-4C3D-A516-EB06EB9B1829}" destId="{E696D5F7-3666-4EC5-92A1-D84D1A26770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F9CE3-3D39-4BDD-8796-6DD5B005A097}">
      <dsp:nvSpPr>
        <dsp:cNvPr id="0" name=""/>
        <dsp:cNvSpPr/>
      </dsp:nvSpPr>
      <dsp:spPr>
        <a:xfrm>
          <a:off x="0" y="3400"/>
          <a:ext cx="7886700" cy="7242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2CEC2-6D2D-4181-9836-B961FED734BB}">
      <dsp:nvSpPr>
        <dsp:cNvPr id="0" name=""/>
        <dsp:cNvSpPr/>
      </dsp:nvSpPr>
      <dsp:spPr>
        <a:xfrm>
          <a:off x="219097" y="166365"/>
          <a:ext cx="398359" cy="398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09362F-CD05-45AA-8232-64BD13704BFA}">
      <dsp:nvSpPr>
        <dsp:cNvPr id="0" name=""/>
        <dsp:cNvSpPr/>
      </dsp:nvSpPr>
      <dsp:spPr>
        <a:xfrm>
          <a:off x="836555" y="3400"/>
          <a:ext cx="70501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imes New Roman" panose="02020603050405020304" pitchFamily="18" charset="0"/>
              <a:cs typeface="Times New Roman" panose="02020603050405020304" pitchFamily="18" charset="0"/>
            </a:rPr>
            <a:t>I. Introductory comments</a:t>
          </a:r>
          <a:endParaRPr lang="en-US" sz="2200" kern="1200" dirty="0">
            <a:latin typeface="Times New Roman" panose="02020603050405020304" pitchFamily="18" charset="0"/>
            <a:cs typeface="Times New Roman" panose="02020603050405020304" pitchFamily="18" charset="0"/>
          </a:endParaRPr>
        </a:p>
      </dsp:txBody>
      <dsp:txXfrm>
        <a:off x="836555" y="3400"/>
        <a:ext cx="7050144" cy="724290"/>
      </dsp:txXfrm>
    </dsp:sp>
    <dsp:sp modelId="{61775A4E-0CF4-41B4-BD36-83E164622E24}">
      <dsp:nvSpPr>
        <dsp:cNvPr id="0" name=""/>
        <dsp:cNvSpPr/>
      </dsp:nvSpPr>
      <dsp:spPr>
        <a:xfrm>
          <a:off x="0" y="908763"/>
          <a:ext cx="7886700" cy="7242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F605E4-D898-4220-9ED3-0DE12C9C46C2}">
      <dsp:nvSpPr>
        <dsp:cNvPr id="0" name=""/>
        <dsp:cNvSpPr/>
      </dsp:nvSpPr>
      <dsp:spPr>
        <a:xfrm>
          <a:off x="219097" y="1071728"/>
          <a:ext cx="398359" cy="398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7E6926E-9030-473D-8750-39FC800CB3F7}">
      <dsp:nvSpPr>
        <dsp:cNvPr id="0" name=""/>
        <dsp:cNvSpPr/>
      </dsp:nvSpPr>
      <dsp:spPr>
        <a:xfrm>
          <a:off x="836555" y="908763"/>
          <a:ext cx="70501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imes New Roman" panose="02020603050405020304" pitchFamily="18" charset="0"/>
              <a:cs typeface="Times New Roman" panose="02020603050405020304" pitchFamily="18" charset="0"/>
            </a:rPr>
            <a:t>II. Sources of international law aiming at forest conservation</a:t>
          </a:r>
          <a:endParaRPr lang="en-US" sz="2200" kern="1200" dirty="0">
            <a:latin typeface="Times New Roman" panose="02020603050405020304" pitchFamily="18" charset="0"/>
            <a:cs typeface="Times New Roman" panose="02020603050405020304" pitchFamily="18" charset="0"/>
          </a:endParaRPr>
        </a:p>
      </dsp:txBody>
      <dsp:txXfrm>
        <a:off x="836555" y="908763"/>
        <a:ext cx="7050144" cy="724290"/>
      </dsp:txXfrm>
    </dsp:sp>
    <dsp:sp modelId="{72B9F986-904B-43E6-B6A0-F36F68573061}">
      <dsp:nvSpPr>
        <dsp:cNvPr id="0" name=""/>
        <dsp:cNvSpPr/>
      </dsp:nvSpPr>
      <dsp:spPr>
        <a:xfrm>
          <a:off x="0" y="1814126"/>
          <a:ext cx="7886700" cy="7242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81F380-E4C1-49A0-8F57-6221C0A57ABE}">
      <dsp:nvSpPr>
        <dsp:cNvPr id="0" name=""/>
        <dsp:cNvSpPr/>
      </dsp:nvSpPr>
      <dsp:spPr>
        <a:xfrm>
          <a:off x="219097" y="1977092"/>
          <a:ext cx="398359" cy="398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147FFDA-85D2-4EA3-8435-7DF9D7EC7EDA}">
      <dsp:nvSpPr>
        <dsp:cNvPr id="0" name=""/>
        <dsp:cNvSpPr/>
      </dsp:nvSpPr>
      <dsp:spPr>
        <a:xfrm>
          <a:off x="836555" y="1814126"/>
          <a:ext cx="70501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imes New Roman" panose="02020603050405020304" pitchFamily="18" charset="0"/>
              <a:cs typeface="Times New Roman" panose="02020603050405020304" pitchFamily="18" charset="0"/>
            </a:rPr>
            <a:t>III. EU legal instruments on forest conservation</a:t>
          </a:r>
          <a:endParaRPr lang="en-US" sz="2200" kern="1200" dirty="0">
            <a:latin typeface="Times New Roman" panose="02020603050405020304" pitchFamily="18" charset="0"/>
            <a:cs typeface="Times New Roman" panose="02020603050405020304" pitchFamily="18" charset="0"/>
          </a:endParaRPr>
        </a:p>
      </dsp:txBody>
      <dsp:txXfrm>
        <a:off x="836555" y="1814126"/>
        <a:ext cx="7050144" cy="724290"/>
      </dsp:txXfrm>
    </dsp:sp>
    <dsp:sp modelId="{EAA12122-645A-4385-88DD-32DA8440100F}">
      <dsp:nvSpPr>
        <dsp:cNvPr id="0" name=""/>
        <dsp:cNvSpPr/>
      </dsp:nvSpPr>
      <dsp:spPr>
        <a:xfrm>
          <a:off x="0" y="2719489"/>
          <a:ext cx="7886700" cy="7242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5A82A2-6603-4701-BE3E-C2D6B8873B4C}">
      <dsp:nvSpPr>
        <dsp:cNvPr id="0" name=""/>
        <dsp:cNvSpPr/>
      </dsp:nvSpPr>
      <dsp:spPr>
        <a:xfrm>
          <a:off x="219097" y="2882455"/>
          <a:ext cx="398359" cy="398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1A4A44-CD0E-42D6-86A0-001A6531AAC2}">
      <dsp:nvSpPr>
        <dsp:cNvPr id="0" name=""/>
        <dsp:cNvSpPr/>
      </dsp:nvSpPr>
      <dsp:spPr>
        <a:xfrm>
          <a:off x="836555" y="2719489"/>
          <a:ext cx="70501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imes New Roman" panose="02020603050405020304" pitchFamily="18" charset="0"/>
              <a:cs typeface="Times New Roman" panose="02020603050405020304" pitchFamily="18" charset="0"/>
            </a:rPr>
            <a:t>IV. 2023 EU Forest Risk Commodities Regulation</a:t>
          </a:r>
          <a:endParaRPr lang="en-US" sz="2200" kern="1200" dirty="0">
            <a:latin typeface="Times New Roman" panose="02020603050405020304" pitchFamily="18" charset="0"/>
            <a:cs typeface="Times New Roman" panose="02020603050405020304" pitchFamily="18" charset="0"/>
          </a:endParaRPr>
        </a:p>
      </dsp:txBody>
      <dsp:txXfrm>
        <a:off x="836555" y="2719489"/>
        <a:ext cx="7050144" cy="724290"/>
      </dsp:txXfrm>
    </dsp:sp>
    <dsp:sp modelId="{B4A6E937-C36B-4659-A873-426A7EED4451}">
      <dsp:nvSpPr>
        <dsp:cNvPr id="0" name=""/>
        <dsp:cNvSpPr/>
      </dsp:nvSpPr>
      <dsp:spPr>
        <a:xfrm>
          <a:off x="0" y="3624853"/>
          <a:ext cx="7886700" cy="72429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DEDA0E-21EF-4D3B-9324-304DA3D81963}">
      <dsp:nvSpPr>
        <dsp:cNvPr id="0" name=""/>
        <dsp:cNvSpPr/>
      </dsp:nvSpPr>
      <dsp:spPr>
        <a:xfrm>
          <a:off x="219097" y="3787818"/>
          <a:ext cx="398359" cy="3983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15F6AA-D908-4BB1-A36C-C3FA9D419F01}">
      <dsp:nvSpPr>
        <dsp:cNvPr id="0" name=""/>
        <dsp:cNvSpPr/>
      </dsp:nvSpPr>
      <dsp:spPr>
        <a:xfrm>
          <a:off x="836555" y="3624853"/>
          <a:ext cx="7050144" cy="7242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54" tIns="76654" rIns="76654" bIns="76654" numCol="1" spcCol="1270" anchor="ctr" anchorCtr="0">
          <a:noAutofit/>
        </a:bodyPr>
        <a:lstStyle/>
        <a:p>
          <a:pPr marL="0" lvl="0" indent="0" algn="l" defTabSz="977900">
            <a:lnSpc>
              <a:spcPct val="90000"/>
            </a:lnSpc>
            <a:spcBef>
              <a:spcPct val="0"/>
            </a:spcBef>
            <a:spcAft>
              <a:spcPct val="35000"/>
            </a:spcAft>
            <a:buNone/>
          </a:pPr>
          <a:r>
            <a:rPr lang="en-GB" sz="2200" kern="1200" dirty="0">
              <a:latin typeface="Times New Roman" panose="02020603050405020304" pitchFamily="18" charset="0"/>
              <a:cs typeface="Times New Roman" panose="02020603050405020304" pitchFamily="18" charset="0"/>
            </a:rPr>
            <a:t>V. Conclusions</a:t>
          </a:r>
          <a:endParaRPr lang="en-US" sz="2200" kern="1200" dirty="0">
            <a:latin typeface="Times New Roman" panose="02020603050405020304" pitchFamily="18" charset="0"/>
            <a:cs typeface="Times New Roman" panose="02020603050405020304" pitchFamily="18" charset="0"/>
          </a:endParaRPr>
        </a:p>
      </dsp:txBody>
      <dsp:txXfrm>
        <a:off x="836555" y="3624853"/>
        <a:ext cx="7050144" cy="7242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8EFAB-EFB6-4A94-81B5-5227CD19CB6D}">
      <dsp:nvSpPr>
        <dsp:cNvPr id="0" name=""/>
        <dsp:cNvSpPr/>
      </dsp:nvSpPr>
      <dsp:spPr>
        <a:xfrm>
          <a:off x="0" y="118172"/>
          <a:ext cx="7886700" cy="20142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55BDEC-40F7-4A75-B562-C1D8A0D51437}">
      <dsp:nvSpPr>
        <dsp:cNvPr id="0" name=""/>
        <dsp:cNvSpPr/>
      </dsp:nvSpPr>
      <dsp:spPr>
        <a:xfrm>
          <a:off x="432518" y="732119"/>
          <a:ext cx="786396" cy="7863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918072-CBD9-4852-ACBE-6177023F9624}">
      <dsp:nvSpPr>
        <dsp:cNvPr id="0" name=""/>
        <dsp:cNvSpPr/>
      </dsp:nvSpPr>
      <dsp:spPr>
        <a:xfrm>
          <a:off x="1651433" y="135780"/>
          <a:ext cx="6235266" cy="1979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22" tIns="151322" rIns="151322" bIns="151322" numCol="1" spcCol="1270" anchor="ctr" anchorCtr="0">
          <a:noAutofit/>
        </a:bodyPr>
        <a:lstStyle/>
        <a:p>
          <a:pPr marL="0" lvl="0" indent="0" algn="just" defTabSz="889000">
            <a:lnSpc>
              <a:spcPct val="100000"/>
            </a:lnSpc>
            <a:spcBef>
              <a:spcPct val="0"/>
            </a:spcBef>
            <a:spcAft>
              <a:spcPct val="35000"/>
            </a:spcAft>
            <a:buNone/>
          </a:pPr>
          <a:r>
            <a:rPr lang="en-GB" sz="2000" kern="1200" dirty="0">
              <a:latin typeface="Times New Roman" panose="02020603050405020304" pitchFamily="18" charset="0"/>
              <a:cs typeface="Times New Roman" panose="02020603050405020304" pitchFamily="18" charset="0"/>
            </a:rPr>
            <a:t>An </a:t>
          </a:r>
          <a:r>
            <a:rPr lang="en-GB" sz="2000" b="1" kern="1200" dirty="0">
              <a:latin typeface="Times New Roman" panose="02020603050405020304" pitchFamily="18" charset="0"/>
              <a:cs typeface="Times New Roman" panose="02020603050405020304" pitchFamily="18" charset="0"/>
            </a:rPr>
            <a:t>ecosystem</a:t>
          </a:r>
          <a:r>
            <a:rPr lang="en-GB" sz="2000" kern="1200" dirty="0">
              <a:latin typeface="Times New Roman" panose="02020603050405020304" pitchFamily="18" charset="0"/>
              <a:cs typeface="Times New Roman" panose="02020603050405020304" pitchFamily="18" charset="0"/>
            </a:rPr>
            <a:t> is a community of living organisms (plants, animals and microbes) in conjunction with the non-living components of their environment (things like air, water and mineral soil), interacting as a system.</a:t>
          </a:r>
          <a:endParaRPr lang="en-US" sz="2000" kern="1200" dirty="0">
            <a:latin typeface="Times New Roman" panose="02020603050405020304" pitchFamily="18" charset="0"/>
            <a:cs typeface="Times New Roman" panose="02020603050405020304" pitchFamily="18" charset="0"/>
          </a:endParaRPr>
        </a:p>
      </dsp:txBody>
      <dsp:txXfrm>
        <a:off x="1651433" y="135780"/>
        <a:ext cx="6235266" cy="1979075"/>
      </dsp:txXfrm>
    </dsp:sp>
    <dsp:sp modelId="{990A25B4-6267-4D19-B8B3-67E54389766D}">
      <dsp:nvSpPr>
        <dsp:cNvPr id="0" name=""/>
        <dsp:cNvSpPr/>
      </dsp:nvSpPr>
      <dsp:spPr>
        <a:xfrm>
          <a:off x="0" y="2459277"/>
          <a:ext cx="7886700" cy="1780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07F39E-BFBC-40A9-A880-16D15330D4EF}">
      <dsp:nvSpPr>
        <dsp:cNvPr id="0" name=""/>
        <dsp:cNvSpPr/>
      </dsp:nvSpPr>
      <dsp:spPr>
        <a:xfrm>
          <a:off x="432518" y="2956116"/>
          <a:ext cx="786396" cy="7863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5B0EE7-7E9E-48B1-A00B-50B249AC0339}">
      <dsp:nvSpPr>
        <dsp:cNvPr id="0" name=""/>
        <dsp:cNvSpPr/>
      </dsp:nvSpPr>
      <dsp:spPr>
        <a:xfrm>
          <a:off x="1651433" y="2459277"/>
          <a:ext cx="6235266" cy="1780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322" tIns="151322" rIns="151322" bIns="151322" numCol="1" spcCol="1270" anchor="ctr" anchorCtr="0">
          <a:noAutofit/>
        </a:bodyPr>
        <a:lstStyle/>
        <a:p>
          <a:pPr marL="0" lvl="0" indent="0" algn="just" defTabSz="889000">
            <a:lnSpc>
              <a:spcPct val="100000"/>
            </a:lnSpc>
            <a:spcBef>
              <a:spcPct val="0"/>
            </a:spcBef>
            <a:spcAft>
              <a:spcPct val="35000"/>
            </a:spcAft>
            <a:buNone/>
          </a:pPr>
          <a:r>
            <a:rPr lang="en-GB" sz="2000" b="1" kern="1200" dirty="0">
              <a:latin typeface="Times New Roman" panose="02020603050405020304" pitchFamily="18" charset="0"/>
              <a:cs typeface="Times New Roman" panose="02020603050405020304" pitchFamily="18" charset="0"/>
            </a:rPr>
            <a:t>1992 Convention on Biological Diversity </a:t>
          </a:r>
          <a:r>
            <a:rPr lang="en-GB" sz="2000" kern="1200" dirty="0">
              <a:latin typeface="Times New Roman" panose="02020603050405020304" pitchFamily="18" charset="0"/>
              <a:cs typeface="Times New Roman" panose="02020603050405020304" pitchFamily="18" charset="0"/>
            </a:rPr>
            <a:t>(CBD): the ecosystem is defined as “a dynamic complex of plant, animal and micro-organism communities and their non-living environment interacting as a functional unit”. </a:t>
          </a:r>
          <a:endParaRPr lang="en-US" sz="2000" kern="1200" dirty="0">
            <a:latin typeface="Times New Roman" panose="02020603050405020304" pitchFamily="18" charset="0"/>
            <a:cs typeface="Times New Roman" panose="02020603050405020304" pitchFamily="18" charset="0"/>
          </a:endParaRPr>
        </a:p>
      </dsp:txBody>
      <dsp:txXfrm>
        <a:off x="1651433" y="2459277"/>
        <a:ext cx="6235266" cy="1780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FB111-584C-4863-B067-0DC34E27B449}">
      <dsp:nvSpPr>
        <dsp:cNvPr id="0" name=""/>
        <dsp:cNvSpPr/>
      </dsp:nvSpPr>
      <dsp:spPr>
        <a:xfrm>
          <a:off x="0" y="531"/>
          <a:ext cx="7632848" cy="124280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C4F00-0955-4225-8C8E-EFAB79B34D22}">
      <dsp:nvSpPr>
        <dsp:cNvPr id="0" name=""/>
        <dsp:cNvSpPr/>
      </dsp:nvSpPr>
      <dsp:spPr>
        <a:xfrm>
          <a:off x="375950" y="280163"/>
          <a:ext cx="683545" cy="6835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C4564A-7513-4F59-8D06-965AE486724E}">
      <dsp:nvSpPr>
        <dsp:cNvPr id="0" name=""/>
        <dsp:cNvSpPr/>
      </dsp:nvSpPr>
      <dsp:spPr>
        <a:xfrm>
          <a:off x="1435445" y="531"/>
          <a:ext cx="6197402" cy="1242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31" tIns="131531" rIns="131531" bIns="131531" numCol="1" spcCol="1270" anchor="ctr" anchorCtr="0">
          <a:noAutofit/>
        </a:bodyPr>
        <a:lstStyle/>
        <a:p>
          <a:pPr marL="0" lvl="0" indent="0" algn="l" defTabSz="1111250">
            <a:lnSpc>
              <a:spcPct val="90000"/>
            </a:lnSpc>
            <a:spcBef>
              <a:spcPct val="0"/>
            </a:spcBef>
            <a:spcAft>
              <a:spcPct val="35000"/>
            </a:spcAft>
            <a:buNone/>
          </a:pPr>
          <a:r>
            <a:rPr lang="en-GB" sz="2500" b="1" kern="1200" dirty="0"/>
            <a:t>A. Treaty Law</a:t>
          </a:r>
          <a:endParaRPr lang="en-US" sz="2500" b="1" kern="1200" dirty="0"/>
        </a:p>
      </dsp:txBody>
      <dsp:txXfrm>
        <a:off x="1435445" y="531"/>
        <a:ext cx="6197402" cy="1242809"/>
      </dsp:txXfrm>
    </dsp:sp>
    <dsp:sp modelId="{4D2F6654-2AB4-45B2-9629-A2B647272D25}">
      <dsp:nvSpPr>
        <dsp:cNvPr id="0" name=""/>
        <dsp:cNvSpPr/>
      </dsp:nvSpPr>
      <dsp:spPr>
        <a:xfrm>
          <a:off x="0" y="1554043"/>
          <a:ext cx="7632848" cy="124280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A50996-E667-4DC4-AD91-B27D3F9C70C5}">
      <dsp:nvSpPr>
        <dsp:cNvPr id="0" name=""/>
        <dsp:cNvSpPr/>
      </dsp:nvSpPr>
      <dsp:spPr>
        <a:xfrm>
          <a:off x="375950" y="1833675"/>
          <a:ext cx="683545" cy="6835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0DC09C-5B27-44D3-99A5-59477931A411}">
      <dsp:nvSpPr>
        <dsp:cNvPr id="0" name=""/>
        <dsp:cNvSpPr/>
      </dsp:nvSpPr>
      <dsp:spPr>
        <a:xfrm>
          <a:off x="1435445" y="1554043"/>
          <a:ext cx="6197402" cy="1242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31" tIns="131531" rIns="131531" bIns="131531" numCol="1" spcCol="1270" anchor="ctr" anchorCtr="0">
          <a:noAutofit/>
        </a:bodyPr>
        <a:lstStyle/>
        <a:p>
          <a:pPr marL="0" lvl="0" indent="0" algn="l" defTabSz="1111250">
            <a:lnSpc>
              <a:spcPct val="90000"/>
            </a:lnSpc>
            <a:spcBef>
              <a:spcPct val="0"/>
            </a:spcBef>
            <a:spcAft>
              <a:spcPct val="35000"/>
            </a:spcAft>
            <a:buNone/>
          </a:pPr>
          <a:r>
            <a:rPr lang="en-GB" sz="2500" b="1" kern="1200" dirty="0"/>
            <a:t>B. Soft Law</a:t>
          </a:r>
          <a:endParaRPr lang="en-US" sz="2500" b="1" kern="1200" dirty="0"/>
        </a:p>
      </dsp:txBody>
      <dsp:txXfrm>
        <a:off x="1435445" y="1554043"/>
        <a:ext cx="6197402" cy="1242809"/>
      </dsp:txXfrm>
    </dsp:sp>
    <dsp:sp modelId="{F084E549-E31D-4C27-A7CC-31BD9AFFC4B6}">
      <dsp:nvSpPr>
        <dsp:cNvPr id="0" name=""/>
        <dsp:cNvSpPr/>
      </dsp:nvSpPr>
      <dsp:spPr>
        <a:xfrm>
          <a:off x="0" y="3107555"/>
          <a:ext cx="7632848" cy="124280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47734D-FEC4-44D1-B1C9-B61928709F68}">
      <dsp:nvSpPr>
        <dsp:cNvPr id="0" name=""/>
        <dsp:cNvSpPr/>
      </dsp:nvSpPr>
      <dsp:spPr>
        <a:xfrm>
          <a:off x="375950" y="3387188"/>
          <a:ext cx="683545" cy="6835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96D5F7-3666-4EC5-92A1-D84D1A267703}">
      <dsp:nvSpPr>
        <dsp:cNvPr id="0" name=""/>
        <dsp:cNvSpPr/>
      </dsp:nvSpPr>
      <dsp:spPr>
        <a:xfrm>
          <a:off x="1435445" y="3107555"/>
          <a:ext cx="6197402" cy="1242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31" tIns="131531" rIns="131531" bIns="131531" numCol="1" spcCol="1270" anchor="ctr" anchorCtr="0">
          <a:noAutofit/>
        </a:bodyPr>
        <a:lstStyle/>
        <a:p>
          <a:pPr marL="0" lvl="0" indent="0" algn="l" defTabSz="1111250">
            <a:lnSpc>
              <a:spcPct val="90000"/>
            </a:lnSpc>
            <a:spcBef>
              <a:spcPct val="0"/>
            </a:spcBef>
            <a:spcAft>
              <a:spcPct val="35000"/>
            </a:spcAft>
            <a:buNone/>
          </a:pPr>
          <a:r>
            <a:rPr lang="en-GB" sz="2500" b="1" kern="1200" dirty="0"/>
            <a:t>C. Institutional actors</a:t>
          </a:r>
          <a:endParaRPr lang="en-US" sz="2500" b="1" kern="1200" dirty="0"/>
        </a:p>
      </dsp:txBody>
      <dsp:txXfrm>
        <a:off x="1435445" y="3107555"/>
        <a:ext cx="6197402" cy="12428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5CD48-9855-F74D-822C-F6E24A21D37F}" type="datetimeFigureOut">
              <a:rPr lang="en-US" smtClean="0"/>
              <a:t>11/13/23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C8CDB-4975-8841-8D06-2807513AB766}" type="slidenum">
              <a:rPr lang="en-US" smtClean="0"/>
              <a:t>‹N°›</a:t>
            </a:fld>
            <a:endParaRPr lang="en-US"/>
          </a:p>
        </p:txBody>
      </p:sp>
    </p:spTree>
    <p:extLst>
      <p:ext uri="{BB962C8B-B14F-4D97-AF65-F5344CB8AC3E}">
        <p14:creationId xmlns:p14="http://schemas.microsoft.com/office/powerpoint/2010/main" val="1960927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8D92D788-75F0-4082-B553-DEB9CA674AE2}" type="datetimeFigureOut">
              <a:rPr lang="nb-NO" smtClean="0"/>
              <a:t>13.11.2023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141807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8D92D788-75F0-4082-B553-DEB9CA674AE2}" type="datetimeFigureOut">
              <a:rPr lang="nb-NO" smtClean="0"/>
              <a:t>13.11.2023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13009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8D92D788-75F0-4082-B553-DEB9CA674AE2}" type="datetimeFigureOut">
              <a:rPr lang="nb-NO" smtClean="0"/>
              <a:t>13.11.2023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2144133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8D92D788-75F0-4082-B553-DEB9CA674AE2}" type="datetimeFigureOut">
              <a:rPr lang="nb-NO" smtClean="0"/>
              <a:t>13.11.2023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232307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92D788-75F0-4082-B553-DEB9CA674AE2}" type="datetimeFigureOut">
              <a:rPr lang="nb-NO" smtClean="0"/>
              <a:t>13.11.2023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1980279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8D92D788-75F0-4082-B553-DEB9CA674AE2}" type="datetimeFigureOut">
              <a:rPr lang="nb-NO" smtClean="0"/>
              <a:t>13.11.2023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65484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8D92D788-75F0-4082-B553-DEB9CA674AE2}" type="datetimeFigureOut">
              <a:rPr lang="nb-NO" smtClean="0"/>
              <a:t>13.11.2023</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4163551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8D92D788-75F0-4082-B553-DEB9CA674AE2}" type="datetimeFigureOut">
              <a:rPr lang="nb-NO" smtClean="0"/>
              <a:t>13.11.2023</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623926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2D788-75F0-4082-B553-DEB9CA674AE2}" type="datetimeFigureOut">
              <a:rPr lang="nb-NO" smtClean="0"/>
              <a:t>13.11.2023</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351329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92D788-75F0-4082-B553-DEB9CA674AE2}" type="datetimeFigureOut">
              <a:rPr lang="nb-NO" smtClean="0"/>
              <a:t>13.11.2023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379014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92D788-75F0-4082-B553-DEB9CA674AE2}" type="datetimeFigureOut">
              <a:rPr lang="nb-NO" smtClean="0"/>
              <a:t>13.11.2023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C414336-0687-48C3-AE10-2A29195DC986}" type="slidenum">
              <a:rPr lang="nb-NO" smtClean="0"/>
              <a:t>‹N°›</a:t>
            </a:fld>
            <a:endParaRPr lang="nb-NO"/>
          </a:p>
        </p:txBody>
      </p:sp>
    </p:spTree>
    <p:extLst>
      <p:ext uri="{BB962C8B-B14F-4D97-AF65-F5344CB8AC3E}">
        <p14:creationId xmlns:p14="http://schemas.microsoft.com/office/powerpoint/2010/main" val="3161383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92D788-75F0-4082-B553-DEB9CA674AE2}" type="datetimeFigureOut">
              <a:rPr lang="nb-NO" smtClean="0"/>
              <a:t>13.11.2023</a:t>
            </a:fld>
            <a:endParaRPr lang="nb-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14336-0687-48C3-AE10-2A29195DC986}" type="slidenum">
              <a:rPr lang="nb-NO" smtClean="0"/>
              <a:t>‹N°›</a:t>
            </a:fld>
            <a:endParaRPr lang="nb-NO"/>
          </a:p>
        </p:txBody>
      </p:sp>
    </p:spTree>
    <p:extLst>
      <p:ext uri="{BB962C8B-B14F-4D97-AF65-F5344CB8AC3E}">
        <p14:creationId xmlns:p14="http://schemas.microsoft.com/office/powerpoint/2010/main" val="2815800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arbre, plein air, sol, plante&#10;&#10;Description générée automatiquement">
            <a:extLst>
              <a:ext uri="{FF2B5EF4-FFF2-40B4-BE49-F238E27FC236}">
                <a16:creationId xmlns:a16="http://schemas.microsoft.com/office/drawing/2014/main" id="{12D4640C-338D-4F33-50EB-7BC6A8CEE0CA}"/>
              </a:ext>
            </a:extLst>
          </p:cNvPr>
          <p:cNvPicPr>
            <a:picLocks noChangeAspect="1"/>
          </p:cNvPicPr>
          <p:nvPr/>
        </p:nvPicPr>
        <p:blipFill rotWithShape="1">
          <a:blip r:embed="rId2">
            <a:extLst>
              <a:ext uri="{28A0092B-C50C-407E-A947-70E740481C1C}">
                <a14:useLocalDpi xmlns:a14="http://schemas.microsoft.com/office/drawing/2010/main" val="0"/>
              </a:ext>
            </a:extLst>
          </a:blip>
          <a:srcRect r="29077"/>
          <a:stretch/>
        </p:blipFill>
        <p:spPr>
          <a:xfrm rot="16200000">
            <a:off x="2088884" y="-197115"/>
            <a:ext cx="6858000" cy="7252231"/>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AFD04F1A-9560-66C6-F296-A41589CEC437}"/>
              </a:ext>
            </a:extLst>
          </p:cNvPr>
          <p:cNvSpPr>
            <a:spLocks noGrp="1"/>
          </p:cNvSpPr>
          <p:nvPr>
            <p:ph type="title"/>
          </p:nvPr>
        </p:nvSpPr>
        <p:spPr>
          <a:xfrm>
            <a:off x="251520" y="365124"/>
            <a:ext cx="3243771" cy="3495924"/>
          </a:xfrm>
        </p:spPr>
        <p:txBody>
          <a:bodyPr>
            <a:noAutofit/>
          </a:bodyPr>
          <a:lstStyle/>
          <a:p>
            <a:r>
              <a:rPr lang="en-US" sz="3000" b="1" dirty="0">
                <a:latin typeface="Times New Roman" panose="02020603050405020304" pitchFamily="18" charset="0"/>
                <a:cs typeface="Times New Roman" panose="02020603050405020304" pitchFamily="18" charset="0"/>
              </a:rPr>
              <a:t>EU regulatory approach to prevent deforestation and forest degradation at a global scale</a:t>
            </a:r>
            <a:endParaRPr lang="fr-FR" sz="3000" dirty="0"/>
          </a:p>
        </p:txBody>
      </p:sp>
      <p:sp>
        <p:nvSpPr>
          <p:cNvPr id="3" name="Espace réservé du contenu 2">
            <a:extLst>
              <a:ext uri="{FF2B5EF4-FFF2-40B4-BE49-F238E27FC236}">
                <a16:creationId xmlns:a16="http://schemas.microsoft.com/office/drawing/2014/main" id="{29136711-8800-2BAE-BFBA-99CDD0649F66}"/>
              </a:ext>
            </a:extLst>
          </p:cNvPr>
          <p:cNvSpPr>
            <a:spLocks noGrp="1"/>
          </p:cNvSpPr>
          <p:nvPr>
            <p:ph idx="1"/>
          </p:nvPr>
        </p:nvSpPr>
        <p:spPr>
          <a:xfrm>
            <a:off x="251520" y="3697510"/>
            <a:ext cx="3243771" cy="2891979"/>
          </a:xfrm>
        </p:spPr>
        <p:txBody>
          <a:bodyPr>
            <a:normAutofit/>
          </a:bodyPr>
          <a:lstStyle/>
          <a:p>
            <a:pPr marL="0" indent="0" algn="just">
              <a:buNone/>
            </a:pPr>
            <a:endParaRPr lang="en-GB" sz="1700" b="1" dirty="0">
              <a:latin typeface="Times New Roman" panose="02020603050405020304" pitchFamily="18" charset="0"/>
              <a:cs typeface="Times New Roman" panose="02020603050405020304" pitchFamily="18" charset="0"/>
            </a:endParaRPr>
          </a:p>
          <a:p>
            <a:pPr marL="0" indent="0">
              <a:buNone/>
            </a:pPr>
            <a:r>
              <a:rPr lang="en-GB" altLang="fr-FR" sz="1700" dirty="0">
                <a:latin typeface="Times New Roman" panose="02020603050405020304" pitchFamily="18" charset="0"/>
                <a:cs typeface="Times New Roman" panose="02020603050405020304" pitchFamily="18" charset="0"/>
              </a:rPr>
              <a:t>Nicolas de </a:t>
            </a:r>
            <a:r>
              <a:rPr lang="en-GB" altLang="fr-FR" sz="1700" dirty="0" err="1">
                <a:latin typeface="Times New Roman" panose="02020603050405020304" pitchFamily="18" charset="0"/>
                <a:cs typeface="Times New Roman" panose="02020603050405020304" pitchFamily="18" charset="0"/>
              </a:rPr>
              <a:t>Sadeleer</a:t>
            </a:r>
            <a:r>
              <a:rPr lang="en-GB" altLang="fr-FR" sz="1700" dirty="0">
                <a:latin typeface="Times New Roman" panose="02020603050405020304" pitchFamily="18" charset="0"/>
                <a:cs typeface="Times New Roman" panose="02020603050405020304" pitchFamily="18" charset="0"/>
              </a:rPr>
              <a:t>, Full Professor, Jean Monnet chair</a:t>
            </a:r>
          </a:p>
          <a:p>
            <a:pPr marL="0" indent="0">
              <a:buNone/>
            </a:pPr>
            <a:endParaRPr lang="en-GB" altLang="fr-FR" sz="1000" dirty="0">
              <a:latin typeface="Times New Roman" panose="02020603050405020304" pitchFamily="18" charset="0"/>
              <a:cs typeface="Times New Roman" panose="02020603050405020304" pitchFamily="18" charset="0"/>
            </a:endParaRPr>
          </a:p>
          <a:p>
            <a:pPr marL="0" indent="0">
              <a:buNone/>
            </a:pPr>
            <a:r>
              <a:rPr lang="en-GB" sz="1700" dirty="0">
                <a:latin typeface="Times New Roman" panose="02020603050405020304" pitchFamily="18" charset="0"/>
                <a:cs typeface="Times New Roman" panose="02020603050405020304" pitchFamily="18" charset="0"/>
              </a:rPr>
              <a:t>Gauthier Martens,</a:t>
            </a:r>
            <a:r>
              <a:rPr lang="en-GB" altLang="fr-FR" sz="1700" dirty="0">
                <a:latin typeface="Times New Roman" panose="02020603050405020304" pitchFamily="18" charset="0"/>
                <a:cs typeface="Times New Roman" panose="02020603050405020304" pitchFamily="18" charset="0"/>
              </a:rPr>
              <a:t> PhD Researcher</a:t>
            </a:r>
          </a:p>
          <a:p>
            <a:pPr marL="0" indent="0" algn="just">
              <a:buNone/>
            </a:pPr>
            <a:endParaRPr lang="en-GB" sz="1700" dirty="0">
              <a:latin typeface="Times New Roman" panose="02020603050405020304" pitchFamily="18" charset="0"/>
              <a:cs typeface="Times New Roman" panose="02020603050405020304" pitchFamily="18" charset="0"/>
            </a:endParaRPr>
          </a:p>
          <a:p>
            <a:pPr algn="just"/>
            <a:endParaRPr lang="en-GB" sz="1700" dirty="0">
              <a:latin typeface="Times New Roman" panose="02020603050405020304" pitchFamily="18" charset="0"/>
              <a:cs typeface="Times New Roman" panose="02020603050405020304" pitchFamily="18" charset="0"/>
            </a:endParaRPr>
          </a:p>
        </p:txBody>
      </p:sp>
      <p:pic>
        <p:nvPicPr>
          <p:cNvPr id="9" name="Image 8" descr="Une image contenant texte, Police, logo, Graphique&#10;&#10;Description générée automatiquement">
            <a:extLst>
              <a:ext uri="{FF2B5EF4-FFF2-40B4-BE49-F238E27FC236}">
                <a16:creationId xmlns:a16="http://schemas.microsoft.com/office/drawing/2014/main" id="{94D25EB6-5705-77B9-87F8-6AFA0B2D6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1" y="5589240"/>
            <a:ext cx="2828916" cy="732946"/>
          </a:xfrm>
          <a:prstGeom prst="rect">
            <a:avLst/>
          </a:prstGeom>
        </p:spPr>
      </p:pic>
    </p:spTree>
    <p:extLst>
      <p:ext uri="{BB962C8B-B14F-4D97-AF65-F5344CB8AC3E}">
        <p14:creationId xmlns:p14="http://schemas.microsoft.com/office/powerpoint/2010/main" val="916309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4EC571E-9E2B-8689-BC67-5D72900A30CF}"/>
              </a:ext>
            </a:extLst>
          </p:cNvPr>
          <p:cNvSpPr>
            <a:spLocks noGrp="1"/>
          </p:cNvSpPr>
          <p:nvPr>
            <p:ph type="title"/>
          </p:nvPr>
        </p:nvSpPr>
        <p:spPr>
          <a:xfrm>
            <a:off x="630936" y="539578"/>
            <a:ext cx="4485959" cy="1684638"/>
          </a:xfrm>
        </p:spPr>
        <p:txBody>
          <a:bodyPr>
            <a:normAutofit/>
          </a:bodyPr>
          <a:lstStyle/>
          <a:p>
            <a:pPr>
              <a:lnSpc>
                <a:spcPct val="90000"/>
              </a:lnSpc>
            </a:pPr>
            <a:r>
              <a:rPr lang="en-GB" sz="2700" b="1" i="0" dirty="0">
                <a:effectLst/>
                <a:latin typeface="Times New Roman" panose="02020603050405020304" pitchFamily="18" charset="0"/>
                <a:cs typeface="Times New Roman" panose="02020603050405020304" pitchFamily="18" charset="0"/>
              </a:rPr>
              <a:t>Convention on International Trade in Endangered Species of Wild Fauna and Flora</a:t>
            </a:r>
          </a:p>
        </p:txBody>
      </p:sp>
      <p:sp>
        <p:nvSpPr>
          <p:cNvPr id="3" name="Espace réservé du contenu 2">
            <a:extLst>
              <a:ext uri="{FF2B5EF4-FFF2-40B4-BE49-F238E27FC236}">
                <a16:creationId xmlns:a16="http://schemas.microsoft.com/office/drawing/2014/main" id="{4A0E1114-6CCA-E883-CBAD-239F65243963}"/>
              </a:ext>
            </a:extLst>
          </p:cNvPr>
          <p:cNvSpPr>
            <a:spLocks noGrp="1"/>
          </p:cNvSpPr>
          <p:nvPr>
            <p:ph idx="1"/>
          </p:nvPr>
        </p:nvSpPr>
        <p:spPr>
          <a:xfrm>
            <a:off x="628650" y="2132856"/>
            <a:ext cx="4485959" cy="3967263"/>
          </a:xfrm>
        </p:spPr>
        <p:txBody>
          <a:bodyPr>
            <a:normAutofit/>
          </a:bodyPr>
          <a:lstStyle/>
          <a:p>
            <a:pPr marL="0" indent="0" algn="just">
              <a:buNone/>
            </a:pPr>
            <a:r>
              <a:rPr lang="en-GB" sz="1800" i="0" dirty="0">
                <a:effectLst/>
                <a:latin typeface="Times New Roman" panose="02020603050405020304" pitchFamily="18" charset="0"/>
                <a:cs typeface="Times New Roman" panose="02020603050405020304" pitchFamily="18" charset="0"/>
              </a:rPr>
              <a:t>Article I (a): </a:t>
            </a:r>
            <a:r>
              <a:rPr lang="en-GB" sz="1800" dirty="0">
                <a:latin typeface="Times New Roman" panose="02020603050405020304" pitchFamily="18" charset="0"/>
                <a:cs typeface="Times New Roman" panose="02020603050405020304" pitchFamily="18" charset="0"/>
              </a:rPr>
              <a:t>“</a:t>
            </a:r>
            <a:r>
              <a:rPr lang="en-GB" sz="1800" b="0" i="0" dirty="0">
                <a:effectLst/>
                <a:latin typeface="Times New Roman" panose="02020603050405020304" pitchFamily="18" charset="0"/>
                <a:cs typeface="Times New Roman" panose="02020603050405020304" pitchFamily="18" charset="0"/>
              </a:rPr>
              <a:t>Species</a:t>
            </a:r>
            <a:r>
              <a:rPr lang="en-GB" sz="1800" dirty="0">
                <a:latin typeface="Times New Roman" panose="02020603050405020304" pitchFamily="18" charset="0"/>
                <a:cs typeface="Times New Roman" panose="02020603050405020304" pitchFamily="18" charset="0"/>
              </a:rPr>
              <a:t>”</a:t>
            </a:r>
            <a:r>
              <a:rPr lang="en-GB" sz="1800" b="0" i="0" dirty="0">
                <a:effectLst/>
                <a:latin typeface="Times New Roman" panose="02020603050405020304" pitchFamily="18" charset="0"/>
                <a:cs typeface="Times New Roman" panose="02020603050405020304" pitchFamily="18" charset="0"/>
              </a:rPr>
              <a:t> means any species, subspecies, or geographically separate population thereof</a:t>
            </a:r>
            <a:endParaRPr lang="en-GB" sz="1800" dirty="0">
              <a:latin typeface="Times New Roman" panose="02020603050405020304" pitchFamily="18" charset="0"/>
              <a:cs typeface="Times New Roman" panose="02020603050405020304" pitchFamily="18" charset="0"/>
            </a:endParaRPr>
          </a:p>
        </p:txBody>
      </p:sp>
      <p:pic>
        <p:nvPicPr>
          <p:cNvPr id="5" name="Graphique 4">
            <a:extLst>
              <a:ext uri="{FF2B5EF4-FFF2-40B4-BE49-F238E27FC236}">
                <a16:creationId xmlns:a16="http://schemas.microsoft.com/office/drawing/2014/main" id="{30E253DA-585D-E307-1549-DC0AABDD35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940" y="348974"/>
            <a:ext cx="3608155" cy="2065845"/>
          </a:xfrm>
          <a:prstGeom prst="rect">
            <a:avLst/>
          </a:prstGeom>
        </p:spPr>
      </p:pic>
      <p:pic>
        <p:nvPicPr>
          <p:cNvPr id="6" name="Image 5" descr="Une image contenant plein air, végétation, forêt, plante&#10;&#10;Description générée automatiquement">
            <a:extLst>
              <a:ext uri="{FF2B5EF4-FFF2-40B4-BE49-F238E27FC236}">
                <a16:creationId xmlns:a16="http://schemas.microsoft.com/office/drawing/2014/main" id="{8A9562B5-6D13-DFF5-2C17-EC37C7008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364280" y="3284792"/>
            <a:ext cx="3897021" cy="2601261"/>
          </a:xfrm>
          <a:prstGeom prst="rect">
            <a:avLst/>
          </a:prstGeom>
        </p:spPr>
      </p:pic>
      <p:pic>
        <p:nvPicPr>
          <p:cNvPr id="8" name="Image 7" descr="Une image contenant Plante terrestre, Plante vasculaire, vert, feuille&#10;&#10;Description générée automatiquement">
            <a:extLst>
              <a:ext uri="{FF2B5EF4-FFF2-40B4-BE49-F238E27FC236}">
                <a16:creationId xmlns:a16="http://schemas.microsoft.com/office/drawing/2014/main" id="{80C1D4F5-F595-889D-12B7-EF7CC65B9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388" y="3384179"/>
            <a:ext cx="4231383" cy="3170076"/>
          </a:xfrm>
          <a:prstGeom prst="rect">
            <a:avLst/>
          </a:prstGeom>
        </p:spPr>
      </p:pic>
    </p:spTree>
    <p:extLst>
      <p:ext uri="{BB962C8B-B14F-4D97-AF65-F5344CB8AC3E}">
        <p14:creationId xmlns:p14="http://schemas.microsoft.com/office/powerpoint/2010/main" val="1101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1" name="Rectangle 25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F395516-B7DB-6E69-2326-082513D538EE}"/>
              </a:ext>
            </a:extLst>
          </p:cNvPr>
          <p:cNvSpPr>
            <a:spLocks noGrp="1"/>
          </p:cNvSpPr>
          <p:nvPr>
            <p:ph type="title"/>
          </p:nvPr>
        </p:nvSpPr>
        <p:spPr>
          <a:xfrm>
            <a:off x="251520" y="404665"/>
            <a:ext cx="4372826" cy="1656184"/>
          </a:xfrm>
        </p:spPr>
        <p:txBody>
          <a:bodyPr>
            <a:noAutofit/>
          </a:bodyPr>
          <a:lstStyle/>
          <a:p>
            <a:r>
              <a:rPr lang="en-GB" sz="4000" b="1" dirty="0">
                <a:effectLst/>
                <a:latin typeface="Times New Roman" panose="02020603050405020304" pitchFamily="18" charset="0"/>
                <a:ea typeface="Times New Roman" panose="02020603050405020304" pitchFamily="18" charset="0"/>
                <a:cs typeface="Times New Roman" panose="02020603050405020304" pitchFamily="18" charset="0"/>
              </a:rPr>
              <a:t>Ecosystem services provided by forests</a:t>
            </a:r>
            <a:endParaRPr lang="en-GB"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24622A2F-52A7-60E3-0BB7-8BE8B87C060C}"/>
              </a:ext>
            </a:extLst>
          </p:cNvPr>
          <p:cNvSpPr>
            <a:spLocks noGrp="1"/>
          </p:cNvSpPr>
          <p:nvPr>
            <p:ph idx="1"/>
          </p:nvPr>
        </p:nvSpPr>
        <p:spPr>
          <a:xfrm>
            <a:off x="486697" y="2406650"/>
            <a:ext cx="3886131" cy="3830662"/>
          </a:xfrm>
        </p:spPr>
        <p:txBody>
          <a:bodyPr>
            <a:noAutofit/>
          </a:bodyPr>
          <a:lstStyle/>
          <a:p>
            <a:pPr algn="just">
              <a:lnSpc>
                <a:spcPct val="90000"/>
              </a:lnSpc>
            </a:pPr>
            <a:r>
              <a:rPr lang="en-GB" sz="1800" b="0" i="0" dirty="0">
                <a:effectLst/>
                <a:latin typeface="Times New Roman" panose="02020603050405020304" pitchFamily="18" charset="0"/>
                <a:cs typeface="Times New Roman" panose="02020603050405020304" pitchFamily="18" charset="0"/>
              </a:rPr>
              <a:t>food, fuel and fibre,</a:t>
            </a:r>
          </a:p>
          <a:p>
            <a:pPr algn="just">
              <a:lnSpc>
                <a:spcPct val="90000"/>
              </a:lnSpc>
            </a:pPr>
            <a:endParaRPr lang="en-GB" sz="1800" b="0" i="0" dirty="0">
              <a:effectLst/>
              <a:latin typeface="Times New Roman" panose="02020603050405020304" pitchFamily="18" charset="0"/>
              <a:cs typeface="Times New Roman" panose="02020603050405020304" pitchFamily="18" charset="0"/>
            </a:endParaRPr>
          </a:p>
          <a:p>
            <a:pPr algn="just">
              <a:lnSpc>
                <a:spcPct val="90000"/>
              </a:lnSpc>
            </a:pPr>
            <a:r>
              <a:rPr lang="en-GB" sz="1800" b="0" i="0" dirty="0">
                <a:effectLst/>
                <a:latin typeface="Times New Roman" panose="02020603050405020304" pitchFamily="18" charset="0"/>
                <a:cs typeface="Times New Roman" panose="02020603050405020304" pitchFamily="18" charset="0"/>
              </a:rPr>
              <a:t>clean the air, </a:t>
            </a:r>
          </a:p>
          <a:p>
            <a:pPr algn="just">
              <a:lnSpc>
                <a:spcPct val="90000"/>
              </a:lnSpc>
            </a:pPr>
            <a:endParaRPr lang="en-GB" sz="1800" b="0" i="0" dirty="0">
              <a:effectLst/>
              <a:latin typeface="Times New Roman" panose="02020603050405020304" pitchFamily="18" charset="0"/>
              <a:cs typeface="Times New Roman" panose="02020603050405020304" pitchFamily="18" charset="0"/>
            </a:endParaRPr>
          </a:p>
          <a:p>
            <a:pPr algn="just">
              <a:lnSpc>
                <a:spcPct val="90000"/>
              </a:lnSpc>
            </a:pPr>
            <a:r>
              <a:rPr lang="en-GB" sz="1800" b="0" i="0" dirty="0">
                <a:effectLst/>
                <a:latin typeface="Times New Roman" panose="02020603050405020304" pitchFamily="18" charset="0"/>
                <a:cs typeface="Times New Roman" panose="02020603050405020304" pitchFamily="18" charset="0"/>
              </a:rPr>
              <a:t>filter water supplies, </a:t>
            </a:r>
          </a:p>
          <a:p>
            <a:pPr algn="just">
              <a:lnSpc>
                <a:spcPct val="90000"/>
              </a:lnSpc>
            </a:pPr>
            <a:endParaRPr lang="en-GB" sz="1800" b="0" i="0" dirty="0">
              <a:effectLst/>
              <a:latin typeface="Times New Roman" panose="02020603050405020304" pitchFamily="18" charset="0"/>
              <a:cs typeface="Times New Roman" panose="02020603050405020304" pitchFamily="18" charset="0"/>
            </a:endParaRPr>
          </a:p>
          <a:p>
            <a:pPr algn="just">
              <a:lnSpc>
                <a:spcPct val="90000"/>
              </a:lnSpc>
            </a:pPr>
            <a:r>
              <a:rPr lang="en-GB" sz="1800" b="0" i="0" dirty="0">
                <a:effectLst/>
                <a:latin typeface="Times New Roman" panose="02020603050405020304" pitchFamily="18" charset="0"/>
                <a:cs typeface="Times New Roman" panose="02020603050405020304" pitchFamily="18" charset="0"/>
              </a:rPr>
              <a:t>control floods and erosion, </a:t>
            </a:r>
          </a:p>
          <a:p>
            <a:pPr algn="just">
              <a:lnSpc>
                <a:spcPct val="90000"/>
              </a:lnSpc>
            </a:pPr>
            <a:endParaRPr lang="en-GB" sz="1800" b="0" i="0" dirty="0">
              <a:effectLst/>
              <a:latin typeface="Times New Roman" panose="02020603050405020304" pitchFamily="18" charset="0"/>
              <a:cs typeface="Times New Roman" panose="02020603050405020304" pitchFamily="18" charset="0"/>
            </a:endParaRPr>
          </a:p>
          <a:p>
            <a:pPr algn="just">
              <a:lnSpc>
                <a:spcPct val="90000"/>
              </a:lnSpc>
            </a:pPr>
            <a:r>
              <a:rPr lang="en-GB" sz="1800" b="0" i="0" dirty="0">
                <a:effectLst/>
                <a:latin typeface="Times New Roman" panose="02020603050405020304" pitchFamily="18" charset="0"/>
                <a:cs typeface="Times New Roman" panose="02020603050405020304" pitchFamily="18" charset="0"/>
              </a:rPr>
              <a:t>sustain biodiversity and genetic resources, </a:t>
            </a:r>
          </a:p>
          <a:p>
            <a:pPr algn="just">
              <a:lnSpc>
                <a:spcPct val="90000"/>
              </a:lnSpc>
            </a:pPr>
            <a:endParaRPr lang="en-GB" sz="1800" b="0" i="0" dirty="0">
              <a:effectLst/>
              <a:latin typeface="Times New Roman" panose="02020603050405020304" pitchFamily="18" charset="0"/>
              <a:cs typeface="Times New Roman" panose="02020603050405020304" pitchFamily="18" charset="0"/>
            </a:endParaRPr>
          </a:p>
          <a:p>
            <a:pPr algn="just">
              <a:lnSpc>
                <a:spcPct val="90000"/>
              </a:lnSpc>
            </a:pPr>
            <a:r>
              <a:rPr lang="en-GB" sz="1800" b="0" i="0" dirty="0">
                <a:effectLst/>
                <a:latin typeface="Times New Roman" panose="02020603050405020304" pitchFamily="18" charset="0"/>
                <a:cs typeface="Times New Roman" panose="02020603050405020304" pitchFamily="18" charset="0"/>
              </a:rPr>
              <a:t>provide opportunities for recreation, education, and cultural enrichment.</a:t>
            </a:r>
            <a:endParaRPr lang="en-GB" sz="1800" dirty="0">
              <a:latin typeface="Times New Roman" panose="02020603050405020304" pitchFamily="18" charset="0"/>
              <a:cs typeface="Times New Roman" panose="02020603050405020304" pitchFamily="18" charset="0"/>
            </a:endParaRPr>
          </a:p>
        </p:txBody>
      </p:sp>
      <p:pic>
        <p:nvPicPr>
          <p:cNvPr id="5" name="Image 4" descr="Une image contenant plein air, plante, chute d’eau, eau&#10;&#10;Description générée automatiquement">
            <a:extLst>
              <a:ext uri="{FF2B5EF4-FFF2-40B4-BE49-F238E27FC236}">
                <a16:creationId xmlns:a16="http://schemas.microsoft.com/office/drawing/2014/main" id="{2ED14D18-5631-05A7-0C2B-350C4FE06D5F}"/>
              </a:ext>
            </a:extLst>
          </p:cNvPr>
          <p:cNvPicPr>
            <a:picLocks noChangeAspect="1"/>
          </p:cNvPicPr>
          <p:nvPr/>
        </p:nvPicPr>
        <p:blipFill rotWithShape="1">
          <a:blip r:embed="rId2">
            <a:extLst>
              <a:ext uri="{28A0092B-C50C-407E-A947-70E740481C1C}">
                <a14:useLocalDpi xmlns:a14="http://schemas.microsoft.com/office/drawing/2010/main" val="0"/>
              </a:ext>
            </a:extLst>
          </a:blip>
          <a:srcRect t="6929" b="5540"/>
          <a:stretch/>
        </p:blipFill>
        <p:spPr>
          <a:xfrm rot="16200000">
            <a:off x="3528587" y="1242586"/>
            <a:ext cx="6858000" cy="4372825"/>
          </a:xfrm>
          <a:prstGeom prst="rect">
            <a:avLst/>
          </a:prstGeom>
          <a:effectLst/>
        </p:spPr>
      </p:pic>
    </p:spTree>
    <p:extLst>
      <p:ext uri="{BB962C8B-B14F-4D97-AF65-F5344CB8AC3E}">
        <p14:creationId xmlns:p14="http://schemas.microsoft.com/office/powerpoint/2010/main" val="531832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97F13-87A5-828B-35CA-0AE7672FCDC1}"/>
              </a:ext>
            </a:extLst>
          </p:cNvPr>
          <p:cNvSpPr>
            <a:spLocks noGrp="1"/>
          </p:cNvSpPr>
          <p:nvPr>
            <p:ph type="title"/>
          </p:nvPr>
        </p:nvSpPr>
        <p:spPr>
          <a:xfrm>
            <a:off x="323528" y="274638"/>
            <a:ext cx="8496944" cy="1143000"/>
          </a:xfrm>
        </p:spPr>
        <p:txBody>
          <a:bodyPr>
            <a:noAutofit/>
          </a:bodyPr>
          <a:lstStyle/>
          <a:p>
            <a:r>
              <a:rPr lang="en-GB" sz="4000" b="1" dirty="0">
                <a:latin typeface="Times New Roman" panose="02020603050405020304" pitchFamily="18" charset="0"/>
                <a:cs typeface="Times New Roman" panose="02020603050405020304" pitchFamily="18" charset="0"/>
              </a:rPr>
              <a:t>Deforestation and forest degradation</a:t>
            </a:r>
            <a:endParaRPr lang="en-GB"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42F7B0BC-47D6-8782-7DA5-04A56E884A80}"/>
              </a:ext>
            </a:extLst>
          </p:cNvPr>
          <p:cNvSpPr>
            <a:spLocks noGrp="1"/>
          </p:cNvSpPr>
          <p:nvPr>
            <p:ph idx="1"/>
          </p:nvPr>
        </p:nvSpPr>
        <p:spPr>
          <a:xfrm>
            <a:off x="457200" y="1772816"/>
            <a:ext cx="8229600" cy="4464496"/>
          </a:xfrm>
        </p:spPr>
        <p:txBody>
          <a:bodyPr>
            <a:noAutofit/>
          </a:bodyPr>
          <a:lstStyle/>
          <a:p>
            <a:pPr algn="just"/>
            <a:r>
              <a:rPr lang="en-GB" sz="2300" dirty="0">
                <a:latin typeface="Times New Roman" panose="02020603050405020304" pitchFamily="18" charset="0"/>
                <a:cs typeface="Times New Roman" panose="02020603050405020304" pitchFamily="18" charset="0"/>
              </a:rPr>
              <a:t>FAO: 20 million hectares of forest – about 10% of the world’s remaining forests and an area larger than the European Union – have been lost worldwide between 1990 and 2020 </a:t>
            </a:r>
            <a:r>
              <a:rPr lang="en-GB" sz="1600" dirty="0">
                <a:latin typeface="Times New Roman" panose="02020603050405020304" pitchFamily="18" charset="0"/>
                <a:cs typeface="Times New Roman" panose="02020603050405020304" pitchFamily="18" charset="0"/>
              </a:rPr>
              <a:t>(</a:t>
            </a:r>
            <a:r>
              <a:rPr lang="en-GB"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FAO (2020), </a:t>
            </a:r>
            <a:r>
              <a:rPr lang="en-GB" sz="16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Global Forest Resource Assessment 2020: Main Report</a:t>
            </a:r>
            <a:r>
              <a:rPr lang="en-GB" sz="1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 XII)</a:t>
            </a:r>
          </a:p>
          <a:p>
            <a:pPr algn="just"/>
            <a:endParaRPr lang="en-GB" sz="2300" dirty="0">
              <a:latin typeface="Times New Roman" panose="02020603050405020304" pitchFamily="18" charset="0"/>
              <a:cs typeface="Times New Roman" panose="02020603050405020304" pitchFamily="18" charset="0"/>
            </a:endParaRPr>
          </a:p>
          <a:p>
            <a:pPr algn="just"/>
            <a:r>
              <a:rPr lang="en-GB" sz="2300" dirty="0">
                <a:latin typeface="Times New Roman" panose="02020603050405020304" pitchFamily="18" charset="0"/>
                <a:cs typeface="Times New Roman" panose="02020603050405020304" pitchFamily="18" charset="0"/>
              </a:rPr>
              <a:t>Every year the world continues to lose 10 million hectares of forest.</a:t>
            </a:r>
          </a:p>
          <a:p>
            <a:pPr algn="just"/>
            <a:endParaRPr lang="en-GB" sz="2300" dirty="0">
              <a:latin typeface="Times New Roman" panose="02020603050405020304" pitchFamily="18" charset="0"/>
              <a:cs typeface="Times New Roman" panose="02020603050405020304" pitchFamily="18" charset="0"/>
            </a:endParaRPr>
          </a:p>
          <a:p>
            <a:pPr algn="just"/>
            <a:r>
              <a:rPr lang="en-GB" sz="2300" dirty="0">
                <a:latin typeface="Times New Roman" panose="02020603050405020304" pitchFamily="18" charset="0"/>
                <a:cs typeface="Times New Roman" panose="02020603050405020304" pitchFamily="18" charset="0"/>
              </a:rPr>
              <a:t>Deforestation  and forest degradation are drivers of global warming and biodiversity loss — the two most important environmental challenges of our time.</a:t>
            </a:r>
          </a:p>
        </p:txBody>
      </p:sp>
    </p:spTree>
    <p:extLst>
      <p:ext uri="{BB962C8B-B14F-4D97-AF65-F5344CB8AC3E}">
        <p14:creationId xmlns:p14="http://schemas.microsoft.com/office/powerpoint/2010/main" val="1845832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arbre, plein air, Plante terrestre, végétation&#10;&#10;Description générée automatiquement">
            <a:extLst>
              <a:ext uri="{FF2B5EF4-FFF2-40B4-BE49-F238E27FC236}">
                <a16:creationId xmlns:a16="http://schemas.microsoft.com/office/drawing/2014/main" id="{735F95F9-6878-F34B-A27D-2936566C4ED0}"/>
              </a:ext>
            </a:extLst>
          </p:cNvPr>
          <p:cNvPicPr>
            <a:picLocks noChangeAspect="1"/>
          </p:cNvPicPr>
          <p:nvPr/>
        </p:nvPicPr>
        <p:blipFill rotWithShape="1">
          <a:blip r:embed="rId2">
            <a:extLst>
              <a:ext uri="{28A0092B-C50C-407E-A947-70E740481C1C}">
                <a14:useLocalDpi xmlns:a14="http://schemas.microsoft.com/office/drawing/2010/main" val="0"/>
              </a:ext>
            </a:extLst>
          </a:blip>
          <a:srcRect l="20487" r="8925" b="-1"/>
          <a:stretch/>
        </p:blipFill>
        <p:spPr>
          <a:xfrm>
            <a:off x="1891767" y="10"/>
            <a:ext cx="7252231"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96A22DF-4D17-C925-A456-351F8FD52611}"/>
              </a:ext>
            </a:extLst>
          </p:cNvPr>
          <p:cNvSpPr>
            <a:spLocks noGrp="1"/>
          </p:cNvSpPr>
          <p:nvPr>
            <p:ph type="title"/>
          </p:nvPr>
        </p:nvSpPr>
        <p:spPr>
          <a:xfrm>
            <a:off x="395536" y="365124"/>
            <a:ext cx="3168352" cy="2127771"/>
          </a:xfrm>
        </p:spPr>
        <p:txBody>
          <a:bodyPr>
            <a:noAutofit/>
          </a:bodyPr>
          <a:lstStyle/>
          <a:p>
            <a:pPr>
              <a:lnSpc>
                <a:spcPct val="90000"/>
              </a:lnSpc>
            </a:pPr>
            <a:r>
              <a:rPr lang="en-GB" sz="4000" b="1" dirty="0">
                <a:latin typeface="Times New Roman" panose="02020603050405020304" pitchFamily="18" charset="0"/>
                <a:cs typeface="Times New Roman" panose="02020603050405020304" pitchFamily="18" charset="0"/>
              </a:rPr>
              <a:t>Drivers of deforestation and forest degradation</a:t>
            </a:r>
            <a:endParaRPr lang="en-GB"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8A8DFA9-6063-BF4F-277E-0772108F073D}"/>
              </a:ext>
            </a:extLst>
          </p:cNvPr>
          <p:cNvSpPr>
            <a:spLocks noGrp="1"/>
          </p:cNvSpPr>
          <p:nvPr>
            <p:ph idx="1"/>
          </p:nvPr>
        </p:nvSpPr>
        <p:spPr>
          <a:xfrm>
            <a:off x="539552" y="2852936"/>
            <a:ext cx="3024336" cy="3528392"/>
          </a:xfrm>
        </p:spPr>
        <p:txBody>
          <a:bodyPr>
            <a:normAutofit/>
          </a:bodyPr>
          <a:lstStyle/>
          <a:p>
            <a:pPr marL="0" indent="0" algn="just">
              <a:buNone/>
            </a:pPr>
            <a:r>
              <a:rPr lang="en-GB" sz="1700" dirty="0">
                <a:latin typeface="Times New Roman" panose="02020603050405020304" pitchFamily="18" charset="0"/>
                <a:cs typeface="Times New Roman" panose="02020603050405020304" pitchFamily="18" charset="0"/>
              </a:rPr>
              <a:t>Agricultural expansion drives almost 90% of global deforestation, with more than half of forest loss due to conversion of forest into cropland, whereas livestock grazing is responsible for almost 40 percent of forest loss</a:t>
            </a:r>
          </a:p>
          <a:p>
            <a:pPr marL="0" indent="0" algn="just">
              <a:buNone/>
            </a:pPr>
            <a:endParaRPr lang="fr-FR" sz="1700" dirty="0">
              <a:latin typeface="Times New Roman" panose="02020603050405020304" pitchFamily="18" charset="0"/>
              <a:cs typeface="Times New Roman" panose="02020603050405020304" pitchFamily="18" charset="0"/>
            </a:endParaRPr>
          </a:p>
          <a:p>
            <a:pPr marL="0" indent="0" algn="just">
              <a:buNone/>
            </a:pPr>
            <a:endParaRPr lang="fr-FR" sz="1700"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53802CF8-7CA1-BAA5-7184-8D7DF87365DD}"/>
              </a:ext>
            </a:extLst>
          </p:cNvPr>
          <p:cNvSpPr txBox="1"/>
          <p:nvPr/>
        </p:nvSpPr>
        <p:spPr>
          <a:xfrm>
            <a:off x="6300192" y="6237312"/>
            <a:ext cx="2664296" cy="369332"/>
          </a:xfrm>
          <a:prstGeom prst="rect">
            <a:avLst/>
          </a:prstGeom>
          <a:noFill/>
        </p:spPr>
        <p:txBody>
          <a:bodyPr wrap="square" rtlCol="0">
            <a:spAutoFit/>
          </a:bodyPr>
          <a:lstStyle/>
          <a:p>
            <a:pPr marL="0" indent="0" algn="r">
              <a:buNone/>
            </a:pPr>
            <a:r>
              <a:rPr lang="fr-FR" sz="1800" dirty="0">
                <a:solidFill>
                  <a:schemeClr val="bg1"/>
                </a:solidFill>
                <a:latin typeface="Times New Roman" panose="02020603050405020304" pitchFamily="18" charset="0"/>
                <a:cs typeface="Times New Roman" panose="02020603050405020304" pitchFamily="18" charset="0"/>
              </a:rPr>
              <a:t>Palm </a:t>
            </a:r>
            <a:r>
              <a:rPr lang="fr-FR" sz="1800" dirty="0" err="1">
                <a:solidFill>
                  <a:schemeClr val="bg1"/>
                </a:solidFill>
                <a:latin typeface="Times New Roman" panose="02020603050405020304" pitchFamily="18" charset="0"/>
                <a:cs typeface="Times New Roman" panose="02020603050405020304" pitchFamily="18" charset="0"/>
              </a:rPr>
              <a:t>oil</a:t>
            </a:r>
            <a:r>
              <a:rPr lang="fr-FR" sz="1800" dirty="0">
                <a:solidFill>
                  <a:schemeClr val="bg1"/>
                </a:solidFill>
                <a:latin typeface="Times New Roman" panose="02020603050405020304" pitchFamily="18" charset="0"/>
                <a:cs typeface="Times New Roman" panose="02020603050405020304" pitchFamily="18" charset="0"/>
              </a:rPr>
              <a:t> fruit, </a:t>
            </a:r>
            <a:r>
              <a:rPr lang="fr-FR" sz="1800" dirty="0" err="1">
                <a:solidFill>
                  <a:schemeClr val="bg1"/>
                </a:solidFill>
                <a:latin typeface="Times New Roman" panose="02020603050405020304" pitchFamily="18" charset="0"/>
                <a:cs typeface="Times New Roman" panose="02020603050405020304" pitchFamily="18" charset="0"/>
              </a:rPr>
              <a:t>Carita</a:t>
            </a:r>
            <a:r>
              <a:rPr lang="fr-FR" sz="1800" dirty="0">
                <a:solidFill>
                  <a:schemeClr val="bg1"/>
                </a:solidFill>
                <a:latin typeface="Times New Roman" panose="02020603050405020304" pitchFamily="18" charset="0"/>
                <a:cs typeface="Times New Roman" panose="02020603050405020304" pitchFamily="18" charset="0"/>
              </a:rPr>
              <a:t>, Java</a:t>
            </a:r>
          </a:p>
        </p:txBody>
      </p:sp>
    </p:spTree>
    <p:extLst>
      <p:ext uri="{BB962C8B-B14F-4D97-AF65-F5344CB8AC3E}">
        <p14:creationId xmlns:p14="http://schemas.microsoft.com/office/powerpoint/2010/main" val="3970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D6EEA4-51EF-4796-BE5B-F3EB11F23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B3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EF2250B-A672-4A55-21C5-42213BEA7B08}"/>
              </a:ext>
            </a:extLst>
          </p:cNvPr>
          <p:cNvSpPr>
            <a:spLocks noGrp="1"/>
          </p:cNvSpPr>
          <p:nvPr>
            <p:ph type="title"/>
          </p:nvPr>
        </p:nvSpPr>
        <p:spPr>
          <a:xfrm>
            <a:off x="755576" y="188641"/>
            <a:ext cx="7632848" cy="1296143"/>
          </a:xfrm>
        </p:spPr>
        <p:txBody>
          <a:bodyPr>
            <a:normAutofit/>
          </a:bodyPr>
          <a:lstStyle/>
          <a:p>
            <a:pPr>
              <a:lnSpc>
                <a:spcPct val="90000"/>
              </a:lnSpc>
            </a:pPr>
            <a:r>
              <a:rPr lang="en-GB" sz="4000" b="1" dirty="0">
                <a:solidFill>
                  <a:srgbClr val="FFFFFF"/>
                </a:solidFill>
                <a:latin typeface="Times New Roman" panose="02020603050405020304" pitchFamily="18" charset="0"/>
                <a:cs typeface="Times New Roman" panose="02020603050405020304" pitchFamily="18" charset="0"/>
              </a:rPr>
              <a:t>II. Sources of international law aiming at forest conservation</a:t>
            </a:r>
            <a:endParaRPr lang="en-GB" sz="4000" dirty="0">
              <a:solidFill>
                <a:srgbClr val="FFFFFF"/>
              </a:solidFill>
              <a:latin typeface="Times New Roman" panose="02020603050405020304" pitchFamily="18" charset="0"/>
              <a:cs typeface="Times New Roman" panose="02020603050405020304" pitchFamily="18" charset="0"/>
            </a:endParaRPr>
          </a:p>
        </p:txBody>
      </p:sp>
      <p:graphicFrame>
        <p:nvGraphicFramePr>
          <p:cNvPr id="5" name="Espace réservé du contenu 2">
            <a:extLst>
              <a:ext uri="{FF2B5EF4-FFF2-40B4-BE49-F238E27FC236}">
                <a16:creationId xmlns:a16="http://schemas.microsoft.com/office/drawing/2014/main" id="{0BA78F81-99F6-1EDD-0270-88960BE55A0E}"/>
              </a:ext>
            </a:extLst>
          </p:cNvPr>
          <p:cNvGraphicFramePr>
            <a:graphicFrameLocks noGrp="1"/>
          </p:cNvGraphicFramePr>
          <p:nvPr>
            <p:ph idx="1"/>
            <p:extLst>
              <p:ext uri="{D42A27DB-BD31-4B8C-83A1-F6EECF244321}">
                <p14:modId xmlns:p14="http://schemas.microsoft.com/office/powerpoint/2010/main" val="4001448084"/>
              </p:ext>
            </p:extLst>
          </p:nvPr>
        </p:nvGraphicFramePr>
        <p:xfrm>
          <a:off x="899592" y="1673425"/>
          <a:ext cx="7632848" cy="4350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67761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528CF-FF31-9347-30D7-8D407E315624}"/>
              </a:ext>
            </a:extLst>
          </p:cNvPr>
          <p:cNvSpPr>
            <a:spLocks noGrp="1"/>
          </p:cNvSpPr>
          <p:nvPr>
            <p:ph type="title"/>
          </p:nvPr>
        </p:nvSpPr>
        <p:spPr/>
        <p:txBody>
          <a:bodyPr>
            <a:noAutofit/>
          </a:bodyPr>
          <a:lstStyle/>
          <a:p>
            <a:r>
              <a:rPr lang="en-GB" sz="4000" b="1" dirty="0">
                <a:solidFill>
                  <a:srgbClr val="000000"/>
                </a:solidFill>
                <a:latin typeface="Times New Roman" panose="02020603050405020304" pitchFamily="18" charset="0"/>
                <a:cs typeface="Times New Roman" panose="02020603050405020304" pitchFamily="18" charset="0"/>
              </a:rPr>
              <a:t>Sources of international law aiming at forest conservation</a:t>
            </a:r>
            <a:endParaRPr lang="en-GB"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FBE3B840-D04A-D132-599A-9D31AC3783D7}"/>
              </a:ext>
            </a:extLst>
          </p:cNvPr>
          <p:cNvSpPr>
            <a:spLocks noGrp="1"/>
          </p:cNvSpPr>
          <p:nvPr>
            <p:ph idx="1"/>
          </p:nvPr>
        </p:nvSpPr>
        <p:spPr>
          <a:xfrm>
            <a:off x="457200" y="1700808"/>
            <a:ext cx="8229600" cy="4425355"/>
          </a:xfrm>
        </p:spPr>
        <p:txBody>
          <a:bodyPr>
            <a:normAutofit fontScale="77500" lnSpcReduction="20000"/>
          </a:bodyPr>
          <a:lstStyle/>
          <a:p>
            <a:pPr marL="0" indent="0" algn="just">
              <a:buNone/>
            </a:pPr>
            <a:r>
              <a:rPr lang="en-GB"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Treaty Law</a:t>
            </a:r>
            <a:r>
              <a:rPr lang="en-GB"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 framework agreement on forest protection</a:t>
            </a:r>
          </a:p>
          <a:p>
            <a:pPr marL="0" indent="0" algn="just">
              <a:buNone/>
            </a:pPr>
            <a:endParaRPr lang="en-GB"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GB" b="1" i="0" dirty="0">
                <a:solidFill>
                  <a:srgbClr val="040C28"/>
                </a:solidFill>
                <a:effectLst/>
                <a:latin typeface="Times New Roman" panose="02020603050405020304" pitchFamily="18" charset="0"/>
                <a:cs typeface="Times New Roman" panose="02020603050405020304" pitchFamily="18" charset="0"/>
              </a:rPr>
              <a:t>1983 International Tropical Timber Agreement </a:t>
            </a:r>
            <a:r>
              <a:rPr lang="en-GB" b="0" i="0" dirty="0">
                <a:solidFill>
                  <a:srgbClr val="040C28"/>
                </a:solidFill>
                <a:effectLst/>
                <a:latin typeface="Times New Roman" panose="02020603050405020304" pitchFamily="18" charset="0"/>
                <a:cs typeface="Times New Roman" panose="02020603050405020304" pitchFamily="18" charset="0"/>
              </a:rPr>
              <a:t>(ITTA) p</a:t>
            </a:r>
            <a:r>
              <a:rPr lang="en-GB" b="0" i="0" dirty="0">
                <a:solidFill>
                  <a:srgbClr val="202124"/>
                </a:solidFill>
                <a:effectLst/>
                <a:latin typeface="Times New Roman" panose="02020603050405020304" pitchFamily="18" charset="0"/>
                <a:cs typeface="Times New Roman" panose="02020603050405020304" pitchFamily="18" charset="0"/>
              </a:rPr>
              <a:t>rovides an effective framework for cooperation between tropical timber producers and consumers and to encourage the development of national policies aimed at sustainable utilization and conservation of tropical forests.</a:t>
            </a:r>
            <a:endParaRPr lang="en-GB"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n-GB"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GB" dirty="0">
                <a:latin typeface="Times New Roman" panose="02020603050405020304" pitchFamily="18" charset="0"/>
                <a:cs typeface="Times New Roman" panose="02020603050405020304" pitchFamily="18" charset="0"/>
              </a:rPr>
              <a:t>The question of protecting forests under an international binding convention has challenged nations like few other environmental issues and dominated much of the “United Nations Conference on Environment and Development” (UNCED) in 1992.</a:t>
            </a:r>
            <a:endParaRPr lang="en-GB"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2514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07EC0B-6F18-4CC6-A161-42CC6FAB2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9C6E4C9-B57E-420A-443A-1577C67024A4}"/>
              </a:ext>
            </a:extLst>
          </p:cNvPr>
          <p:cNvSpPr>
            <a:spLocks noGrp="1"/>
          </p:cNvSpPr>
          <p:nvPr>
            <p:ph type="title"/>
          </p:nvPr>
        </p:nvSpPr>
        <p:spPr>
          <a:xfrm>
            <a:off x="4989654" y="476673"/>
            <a:ext cx="3725720" cy="648071"/>
          </a:xfrm>
        </p:spPr>
        <p:txBody>
          <a:bodyPr anchor="t">
            <a:noAutofit/>
          </a:bodyPr>
          <a:lstStyle/>
          <a:p>
            <a:r>
              <a:rPr lang="en-GB" sz="4000" b="1" dirty="0">
                <a:latin typeface="Times New Roman" panose="02020603050405020304" pitchFamily="18" charset="0"/>
                <a:cs typeface="Times New Roman" panose="02020603050405020304" pitchFamily="18" charset="0"/>
              </a:rPr>
              <a:t>A. Treaty Law</a:t>
            </a:r>
          </a:p>
        </p:txBody>
      </p:sp>
      <p:pic>
        <p:nvPicPr>
          <p:cNvPr id="5" name="Picture 4" descr="Trees and a river">
            <a:extLst>
              <a:ext uri="{FF2B5EF4-FFF2-40B4-BE49-F238E27FC236}">
                <a16:creationId xmlns:a16="http://schemas.microsoft.com/office/drawing/2014/main" id="{42B1266F-280A-E1A8-3BCE-001D5EB2F9F6}"/>
              </a:ext>
            </a:extLst>
          </p:cNvPr>
          <p:cNvPicPr>
            <a:picLocks noChangeAspect="1"/>
          </p:cNvPicPr>
          <p:nvPr/>
        </p:nvPicPr>
        <p:blipFill rotWithShape="1">
          <a:blip r:embed="rId2"/>
          <a:srcRect l="25162" r="28665" b="1"/>
          <a:stretch/>
        </p:blipFill>
        <p:spPr>
          <a:xfrm>
            <a:off x="20" y="10"/>
            <a:ext cx="4743430" cy="6857264"/>
          </a:xfrm>
          <a:prstGeom prst="rect">
            <a:avLst/>
          </a:prstGeom>
        </p:spPr>
      </p:pic>
      <p:grpSp>
        <p:nvGrpSpPr>
          <p:cNvPr id="11" name="Group 10">
            <a:extLst>
              <a:ext uri="{FF2B5EF4-FFF2-40B4-BE49-F238E27FC236}">
                <a16:creationId xmlns:a16="http://schemas.microsoft.com/office/drawing/2014/main" id="{2F263D67-9B31-4F2B-B228-27FD3112D7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817286" cy="6858001"/>
            <a:chOff x="0" y="0"/>
            <a:chExt cx="6423049" cy="6858001"/>
          </a:xfrm>
        </p:grpSpPr>
        <p:sp>
          <p:nvSpPr>
            <p:cNvPr id="12" name="Freeform: Shape 11">
              <a:extLst>
                <a:ext uri="{FF2B5EF4-FFF2-40B4-BE49-F238E27FC236}">
                  <a16:creationId xmlns:a16="http://schemas.microsoft.com/office/drawing/2014/main" id="{00DF1CD8-441E-4077-9B3C-7E96D92E0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3" name="Freeform: Shape 12">
              <a:extLst>
                <a:ext uri="{FF2B5EF4-FFF2-40B4-BE49-F238E27FC236}">
                  <a16:creationId xmlns:a16="http://schemas.microsoft.com/office/drawing/2014/main" id="{DE9C0434-209D-4C7E-BE2D-26B74B698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4" name="Freeform: Shape 13">
              <a:extLst>
                <a:ext uri="{FF2B5EF4-FFF2-40B4-BE49-F238E27FC236}">
                  <a16:creationId xmlns:a16="http://schemas.microsoft.com/office/drawing/2014/main" id="{BA29CD07-3C0C-426E-8C5F-2382575ACB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15" name="Freeform: Shape 14">
              <a:extLst>
                <a:ext uri="{FF2B5EF4-FFF2-40B4-BE49-F238E27FC236}">
                  <a16:creationId xmlns:a16="http://schemas.microsoft.com/office/drawing/2014/main" id="{BB937BE4-F949-4583-8DF7-F3EE5BA02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16" name="Freeform: Shape 15">
              <a:extLst>
                <a:ext uri="{FF2B5EF4-FFF2-40B4-BE49-F238E27FC236}">
                  <a16:creationId xmlns:a16="http://schemas.microsoft.com/office/drawing/2014/main" id="{B6EBAF51-610B-41B6-9517-1518958C7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
        <p:nvSpPr>
          <p:cNvPr id="3" name="Espace réservé du contenu 2">
            <a:extLst>
              <a:ext uri="{FF2B5EF4-FFF2-40B4-BE49-F238E27FC236}">
                <a16:creationId xmlns:a16="http://schemas.microsoft.com/office/drawing/2014/main" id="{65A9E3AE-C21C-C44C-5972-8A49EF42D06F}"/>
              </a:ext>
            </a:extLst>
          </p:cNvPr>
          <p:cNvSpPr>
            <a:spLocks noGrp="1"/>
          </p:cNvSpPr>
          <p:nvPr>
            <p:ph idx="1"/>
          </p:nvPr>
        </p:nvSpPr>
        <p:spPr>
          <a:xfrm>
            <a:off x="4989654" y="1268760"/>
            <a:ext cx="3725720" cy="5184575"/>
          </a:xfrm>
        </p:spPr>
        <p:txBody>
          <a:bodyPr anchor="ctr">
            <a:normAutofit fontScale="25000" lnSpcReduction="20000"/>
          </a:bodyPr>
          <a:lstStyle/>
          <a:p>
            <a:pPr marL="0" indent="0" algn="just">
              <a:lnSpc>
                <a:spcPct val="90000"/>
              </a:lnSpc>
              <a:buNone/>
            </a:pPr>
            <a:r>
              <a:rPr lang="en-GB" sz="8400" dirty="0">
                <a:effectLst/>
                <a:latin typeface="Times New Roman" panose="02020603050405020304" pitchFamily="18" charset="0"/>
                <a:ea typeface="Times New Roman" panose="02020603050405020304" pitchFamily="18" charset="0"/>
                <a:cs typeface="Times New Roman" panose="02020603050405020304" pitchFamily="18" charset="0"/>
              </a:rPr>
              <a:t>Environmental Multilateral Agreements applicable to forest ecosystems:</a:t>
            </a:r>
            <a:endParaRPr lang="en-GB" sz="84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indent="0" algn="just">
              <a:lnSpc>
                <a:spcPct val="90000"/>
              </a:lnSpc>
              <a:buNone/>
            </a:pPr>
            <a:endParaRPr lang="en-GB" sz="4000" dirty="0">
              <a:solidFill>
                <a:schemeClr val="tx2"/>
              </a:solidFill>
              <a:effectLst/>
              <a:latin typeface="Times New Roman" panose="02020603050405020304" pitchFamily="18" charset="0"/>
              <a:ea typeface="MS Mincho" panose="02020609040205080304" pitchFamily="49" charset="-128"/>
              <a:cs typeface="Times New Roman" panose="02020603050405020304" pitchFamily="18" charset="0"/>
            </a:endParaRPr>
          </a:p>
          <a:p>
            <a:pPr algn="just">
              <a:lnSpc>
                <a:spcPct val="90000"/>
              </a:lnSpc>
              <a:tabLst>
                <a:tab pos="457200" algn="l"/>
              </a:tabLst>
            </a:pPr>
            <a:r>
              <a:rPr lang="en-GB" sz="7200" dirty="0">
                <a:latin typeface="Times New Roman" panose="02020603050405020304" pitchFamily="18" charset="0"/>
                <a:ea typeface="MS Mincho" panose="02020609040205080304" pitchFamily="49" charset="-128"/>
                <a:cs typeface="Times New Roman" panose="02020603050405020304" pitchFamily="18" charset="0"/>
              </a:rPr>
              <a:t>1972 </a:t>
            </a:r>
            <a:r>
              <a:rPr lang="en-GB" sz="7200" dirty="0">
                <a:solidFill>
                  <a:schemeClr val="tx2"/>
                </a:solidFill>
                <a:latin typeface="Times New Roman" panose="02020603050405020304" pitchFamily="18" charset="0"/>
                <a:ea typeface="MS Mincho" panose="02020609040205080304" pitchFamily="49" charset="-128"/>
                <a:cs typeface="Times New Roman" panose="02020603050405020304" pitchFamily="18" charset="0"/>
              </a:rPr>
              <a:t>UNESCO </a:t>
            </a:r>
            <a:r>
              <a:rPr lang="en-GB" sz="7200" i="0" dirty="0">
                <a:solidFill>
                  <a:schemeClr val="tx2"/>
                </a:solidFill>
                <a:effectLst/>
                <a:latin typeface="Times New Roman" panose="02020603050405020304" pitchFamily="18" charset="0"/>
                <a:cs typeface="Times New Roman" panose="02020603050405020304" pitchFamily="18" charset="0"/>
              </a:rPr>
              <a:t>Convention </a:t>
            </a:r>
            <a:r>
              <a:rPr lang="en-GB" sz="7200" i="0" dirty="0">
                <a:effectLst/>
                <a:latin typeface="Times New Roman" panose="02020603050405020304" pitchFamily="18" charset="0"/>
                <a:cs typeface="Times New Roman" panose="02020603050405020304" pitchFamily="18" charset="0"/>
              </a:rPr>
              <a:t>concerning the Protection of World Cultural and Natural Heritage</a:t>
            </a:r>
          </a:p>
          <a:p>
            <a:pPr algn="just">
              <a:lnSpc>
                <a:spcPct val="90000"/>
              </a:lnSpc>
              <a:tabLst>
                <a:tab pos="457200" algn="l"/>
              </a:tabLst>
            </a:pPr>
            <a:endParaRPr lang="en-GB" sz="4000" i="0" dirty="0">
              <a:effectLst/>
              <a:latin typeface="Times New Roman" panose="02020603050405020304" pitchFamily="18" charset="0"/>
              <a:cs typeface="Times New Roman" panose="02020603050405020304" pitchFamily="18" charset="0"/>
            </a:endParaRPr>
          </a:p>
          <a:p>
            <a:pPr marL="342900" lvl="0" indent="-342900" algn="just">
              <a:lnSpc>
                <a:spcPct val="90000"/>
              </a:lnSpc>
              <a:buFont typeface="Arial" panose="020B0604020202020204" pitchFamily="34" charset="0"/>
              <a:buChar char="•"/>
              <a:tabLst>
                <a:tab pos="457200" algn="l"/>
              </a:tabLst>
            </a:pPr>
            <a:r>
              <a:rPr lang="en-GB" sz="7200" dirty="0">
                <a:effectLst/>
                <a:latin typeface="Times New Roman" panose="02020603050405020304" pitchFamily="18" charset="0"/>
                <a:ea typeface="Times New Roman" panose="02020603050405020304" pitchFamily="18" charset="0"/>
                <a:cs typeface="Times New Roman" panose="02020603050405020304" pitchFamily="18" charset="0"/>
              </a:rPr>
              <a:t>1973 </a:t>
            </a:r>
            <a:r>
              <a:rPr lang="en-GB" sz="7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Washington Convention </a:t>
            </a:r>
            <a:r>
              <a:rPr lang="en-GB" sz="7200" dirty="0">
                <a:effectLst/>
                <a:latin typeface="Times New Roman" panose="02020603050405020304" pitchFamily="18" charset="0"/>
                <a:ea typeface="Times New Roman" panose="02020603050405020304" pitchFamily="18" charset="0"/>
                <a:cs typeface="Times New Roman" panose="02020603050405020304" pitchFamily="18" charset="0"/>
              </a:rPr>
              <a:t>on International Trade in Endangered Species of Wild Fauna and Flora</a:t>
            </a:r>
          </a:p>
          <a:p>
            <a:pPr marL="342900" lvl="0" indent="-342900" algn="just">
              <a:lnSpc>
                <a:spcPct val="90000"/>
              </a:lnSpc>
              <a:buFont typeface="Arial" panose="020B0604020202020204" pitchFamily="34" charset="0"/>
              <a:buChar char="•"/>
              <a:tabLst>
                <a:tab pos="457200" algn="l"/>
              </a:tabLst>
            </a:pPr>
            <a:endParaRPr lang="en-GB" sz="40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342900" lvl="0" indent="-342900" algn="just">
              <a:lnSpc>
                <a:spcPct val="90000"/>
              </a:lnSpc>
              <a:buFont typeface="Arial" panose="020B0604020202020204" pitchFamily="34" charset="0"/>
              <a:buChar char="•"/>
              <a:tabLst>
                <a:tab pos="457200" algn="l"/>
              </a:tabLst>
            </a:pPr>
            <a:r>
              <a:rPr lang="en-GB" sz="7200" dirty="0">
                <a:effectLst/>
                <a:latin typeface="Times New Roman" panose="02020603050405020304" pitchFamily="18" charset="0"/>
                <a:ea typeface="Times New Roman" panose="02020603050405020304" pitchFamily="18" charset="0"/>
                <a:cs typeface="Times New Roman" panose="02020603050405020304" pitchFamily="18" charset="0"/>
              </a:rPr>
              <a:t>1971 </a:t>
            </a:r>
            <a:r>
              <a:rPr lang="en-GB" sz="7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Ramsar Convention </a:t>
            </a:r>
            <a:r>
              <a:rPr lang="en-GB" sz="7200" dirty="0">
                <a:effectLst/>
                <a:latin typeface="Times New Roman" panose="02020603050405020304" pitchFamily="18" charset="0"/>
                <a:ea typeface="Times New Roman" panose="02020603050405020304" pitchFamily="18" charset="0"/>
                <a:cs typeface="Times New Roman" panose="02020603050405020304" pitchFamily="18" charset="0"/>
              </a:rPr>
              <a:t>on Wetlands of International Importance Especially as Waterfowl Habitat</a:t>
            </a:r>
          </a:p>
          <a:p>
            <a:pPr marL="342900" lvl="0" indent="-342900" algn="just">
              <a:lnSpc>
                <a:spcPct val="90000"/>
              </a:lnSpc>
              <a:buFont typeface="Arial" panose="020B0604020202020204" pitchFamily="34" charset="0"/>
              <a:buChar char="•"/>
              <a:tabLst>
                <a:tab pos="457200" algn="l"/>
              </a:tabLst>
            </a:pP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90000"/>
              </a:lnSpc>
              <a:tabLst>
                <a:tab pos="457200" algn="l"/>
              </a:tabLst>
            </a:pPr>
            <a:r>
              <a:rPr lang="en-GB" sz="7200" dirty="0">
                <a:effectLst/>
                <a:latin typeface="Times New Roman" panose="02020603050405020304" pitchFamily="18" charset="0"/>
                <a:ea typeface="Times New Roman" panose="02020603050405020304" pitchFamily="18" charset="0"/>
                <a:cs typeface="Times New Roman" panose="02020603050405020304" pitchFamily="18" charset="0"/>
              </a:rPr>
              <a:t>1992 Convention on Biological Diversity</a:t>
            </a:r>
          </a:p>
          <a:p>
            <a:pPr algn="just">
              <a:lnSpc>
                <a:spcPct val="90000"/>
              </a:lnSpc>
              <a:tabLst>
                <a:tab pos="457200" algn="l"/>
              </a:tabLst>
            </a:pPr>
            <a:endParaRPr lang="en-GB"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90000"/>
              </a:lnSpc>
              <a:tabLst>
                <a:tab pos="457200" algn="l"/>
              </a:tabLst>
            </a:pPr>
            <a:r>
              <a:rPr lang="en-GB" sz="7200" dirty="0">
                <a:latin typeface="Times New Roman" panose="02020603050405020304" pitchFamily="18" charset="0"/>
                <a:ea typeface="MS Mincho" panose="02020609040205080304" pitchFamily="49" charset="-128"/>
                <a:cs typeface="Times New Roman" panose="02020603050405020304" pitchFamily="18" charset="0"/>
              </a:rPr>
              <a:t>1994 UN </a:t>
            </a:r>
            <a:r>
              <a:rPr lang="en-GB" sz="7200" b="0" i="0" dirty="0">
                <a:effectLst/>
                <a:latin typeface="Times New Roman" panose="02020603050405020304" pitchFamily="18" charset="0"/>
                <a:cs typeface="Times New Roman" panose="02020603050405020304" pitchFamily="18" charset="0"/>
              </a:rPr>
              <a:t>Convention to Combat Desertification</a:t>
            </a:r>
            <a:endParaRPr lang="en-GB" sz="7200" dirty="0">
              <a:effectLst/>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660917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A47956-0AE4-B120-3BFC-800CEC473FAD}"/>
              </a:ext>
            </a:extLst>
          </p:cNvPr>
          <p:cNvSpPr>
            <a:spLocks noGrp="1"/>
          </p:cNvSpPr>
          <p:nvPr>
            <p:ph type="title"/>
          </p:nvPr>
        </p:nvSpPr>
        <p:spPr>
          <a:xfrm>
            <a:off x="457200" y="274638"/>
            <a:ext cx="8229600" cy="706090"/>
          </a:xfrm>
        </p:spPr>
        <p:txBody>
          <a:bodyPr>
            <a:normAutofit/>
          </a:bodyPr>
          <a:lstStyle/>
          <a:p>
            <a:r>
              <a:rPr lang="en-GB" sz="4000" b="1" dirty="0">
                <a:latin typeface="Times New Roman" panose="02020603050405020304" pitchFamily="18" charset="0"/>
                <a:cs typeface="Times New Roman" panose="02020603050405020304" pitchFamily="18" charset="0"/>
              </a:rPr>
              <a:t>CITES</a:t>
            </a:r>
          </a:p>
        </p:txBody>
      </p:sp>
      <p:sp>
        <p:nvSpPr>
          <p:cNvPr id="3" name="Espace réservé du contenu 2">
            <a:extLst>
              <a:ext uri="{FF2B5EF4-FFF2-40B4-BE49-F238E27FC236}">
                <a16:creationId xmlns:a16="http://schemas.microsoft.com/office/drawing/2014/main" id="{41023780-DB67-ADDD-1263-735546286DD2}"/>
              </a:ext>
            </a:extLst>
          </p:cNvPr>
          <p:cNvSpPr>
            <a:spLocks noGrp="1"/>
          </p:cNvSpPr>
          <p:nvPr>
            <p:ph idx="1"/>
          </p:nvPr>
        </p:nvSpPr>
        <p:spPr>
          <a:xfrm>
            <a:off x="457200" y="1052736"/>
            <a:ext cx="8229600" cy="5400600"/>
          </a:xfrm>
        </p:spPr>
        <p:txBody>
          <a:bodyPr>
            <a:noAutofit/>
          </a:bodyPr>
          <a:lstStyle/>
          <a:p>
            <a:pPr marL="0" indent="0" algn="just">
              <a:buNone/>
            </a:pPr>
            <a:r>
              <a:rPr lang="en-GB" sz="2200" dirty="0">
                <a:latin typeface="Times New Roman" panose="02020603050405020304" pitchFamily="18" charset="0"/>
                <a:cs typeface="Times New Roman" panose="02020603050405020304" pitchFamily="18" charset="0"/>
              </a:rPr>
              <a:t>Each Party must establish a Management Authority and at least one Scientific Authority, and trade is regulated by means of a permit system.</a:t>
            </a:r>
          </a:p>
          <a:p>
            <a:pPr marL="0" indent="0" algn="just">
              <a:buNone/>
            </a:pPr>
            <a:endParaRPr lang="en-GB" sz="1400" dirty="0">
              <a:latin typeface="Times New Roman" panose="02020603050405020304" pitchFamily="18" charset="0"/>
              <a:cs typeface="Times New Roman" panose="02020603050405020304" pitchFamily="18" charset="0"/>
            </a:endParaRPr>
          </a:p>
          <a:p>
            <a:pPr algn="just"/>
            <a:r>
              <a:rPr lang="en-GB" sz="2200" b="1" dirty="0">
                <a:latin typeface="Times New Roman" panose="02020603050405020304" pitchFamily="18" charset="0"/>
                <a:cs typeface="Times New Roman" panose="02020603050405020304" pitchFamily="18" charset="0"/>
              </a:rPr>
              <a:t>Appendix I listed species: </a:t>
            </a:r>
            <a:r>
              <a:rPr lang="en-GB" sz="2200" dirty="0">
                <a:latin typeface="Times New Roman" panose="02020603050405020304" pitchFamily="18" charset="0"/>
                <a:cs typeface="Times New Roman" panose="02020603050405020304" pitchFamily="18" charset="0"/>
              </a:rPr>
              <a:t>trade in principle prohibited;</a:t>
            </a:r>
          </a:p>
          <a:p>
            <a:pPr algn="just"/>
            <a:endParaRPr lang="en-GB" sz="1400" dirty="0">
              <a:latin typeface="Times New Roman" panose="02020603050405020304" pitchFamily="18" charset="0"/>
              <a:cs typeface="Times New Roman" panose="02020603050405020304" pitchFamily="18" charset="0"/>
            </a:endParaRPr>
          </a:p>
          <a:p>
            <a:pPr algn="just"/>
            <a:r>
              <a:rPr lang="en-GB" sz="2200" b="1" dirty="0">
                <a:latin typeface="Times New Roman" panose="02020603050405020304" pitchFamily="18" charset="0"/>
                <a:cs typeface="Times New Roman" panose="02020603050405020304" pitchFamily="18" charset="0"/>
              </a:rPr>
              <a:t>Appendix II listed species: </a:t>
            </a:r>
            <a:r>
              <a:rPr lang="en-GB" sz="2200" dirty="0">
                <a:latin typeface="Times New Roman" panose="02020603050405020304" pitchFamily="18" charset="0"/>
                <a:cs typeface="Times New Roman" panose="02020603050405020304" pitchFamily="18" charset="0"/>
              </a:rPr>
              <a:t>For a country to export a specimen of a species listed in Appendix II, which is the majority of tree species, the Management Authority has to confirm that the species has been harvested sustainably as well as in accordance with all relevant national legislation;</a:t>
            </a:r>
          </a:p>
          <a:p>
            <a:pPr algn="just"/>
            <a:endParaRPr lang="en-GB" sz="1400" dirty="0">
              <a:latin typeface="Times New Roman" panose="02020603050405020304" pitchFamily="18" charset="0"/>
              <a:cs typeface="Times New Roman" panose="02020603050405020304" pitchFamily="18" charset="0"/>
            </a:endParaRPr>
          </a:p>
          <a:p>
            <a:pPr algn="just"/>
            <a:r>
              <a:rPr lang="en-GB" sz="2200" b="1" dirty="0">
                <a:latin typeface="Times New Roman" panose="02020603050405020304" pitchFamily="18" charset="0"/>
                <a:cs typeface="Times New Roman" panose="02020603050405020304" pitchFamily="18" charset="0"/>
              </a:rPr>
              <a:t>Appendix III listed species: </a:t>
            </a:r>
            <a:r>
              <a:rPr lang="en-GB" sz="2200" dirty="0">
                <a:latin typeface="Times New Roman" panose="02020603050405020304" pitchFamily="18" charset="0"/>
                <a:cs typeface="Times New Roman" panose="02020603050405020304" pitchFamily="18" charset="0"/>
              </a:rPr>
              <a:t>Identified by a State party as being the subject of regulation within its jurisdiction for the purpose of preventing or restricting exploitation, and for which the control of trade requires cooperation from other Parties.</a:t>
            </a:r>
            <a:endParaRPr lang="en-GB"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569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9143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utumn Leaves">
            <a:extLst>
              <a:ext uri="{FF2B5EF4-FFF2-40B4-BE49-F238E27FC236}">
                <a16:creationId xmlns:a16="http://schemas.microsoft.com/office/drawing/2014/main" id="{9292D4A4-9F62-3B95-AAC3-801A29D3A231}"/>
              </a:ext>
            </a:extLst>
          </p:cNvPr>
          <p:cNvPicPr>
            <a:picLocks noChangeAspect="1"/>
          </p:cNvPicPr>
          <p:nvPr/>
        </p:nvPicPr>
        <p:blipFill rotWithShape="1">
          <a:blip r:embed="rId2">
            <a:alphaModFix amt="55000"/>
          </a:blip>
          <a:srcRect l="6676" r="4323" b="-2"/>
          <a:stretch/>
        </p:blipFill>
        <p:spPr>
          <a:xfrm>
            <a:off x="20" y="0"/>
            <a:ext cx="9143980" cy="6858000"/>
          </a:xfrm>
          <a:prstGeom prst="rect">
            <a:avLst/>
          </a:prstGeom>
        </p:spPr>
      </p:pic>
      <p:sp>
        <p:nvSpPr>
          <p:cNvPr id="11" name="Arc 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0754A1F2-369B-86C7-A6EF-943B04EE7778}"/>
              </a:ext>
            </a:extLst>
          </p:cNvPr>
          <p:cNvSpPr>
            <a:spLocks noGrp="1"/>
          </p:cNvSpPr>
          <p:nvPr>
            <p:ph idx="1"/>
          </p:nvPr>
        </p:nvSpPr>
        <p:spPr>
          <a:xfrm>
            <a:off x="3335481" y="591344"/>
            <a:ext cx="5179868" cy="5585619"/>
          </a:xfrm>
        </p:spPr>
        <p:txBody>
          <a:bodyPr anchor="ctr">
            <a:normAutofit/>
          </a:bodyPr>
          <a:lstStyle/>
          <a:p>
            <a:pPr marL="0" indent="0">
              <a:lnSpc>
                <a:spcPct val="90000"/>
              </a:lnSpc>
              <a:buNone/>
            </a:pPr>
            <a:r>
              <a:rPr lang="en-GB" sz="22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Regional a</a:t>
            </a:r>
            <a:r>
              <a:rPr lang="en-GB" sz="22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greements applicable to forest ecosystems:</a:t>
            </a:r>
          </a:p>
          <a:p>
            <a:pPr marL="0" indent="0">
              <a:lnSpc>
                <a:spcPct val="90000"/>
              </a:lnSpc>
              <a:buNone/>
            </a:pPr>
            <a:endParaRPr lang="en-GB" sz="2200" dirty="0">
              <a:solidFill>
                <a:srgbClr val="FFFFFF"/>
              </a:solidFill>
              <a:effectLst/>
              <a:latin typeface="Times New Roman" panose="02020603050405020304" pitchFamily="18" charset="0"/>
              <a:ea typeface="MS Mincho" panose="02020609040205080304" pitchFamily="49" charset="-128"/>
              <a:cs typeface="Times New Roman" panose="02020603050405020304" pitchFamily="18" charset="0"/>
            </a:endParaRPr>
          </a:p>
          <a:p>
            <a:pPr marL="0" indent="0">
              <a:lnSpc>
                <a:spcPct val="90000"/>
              </a:lnSpc>
              <a:buNone/>
            </a:pPr>
            <a:r>
              <a:rPr lang="en-GB" sz="2200" b="1" dirty="0">
                <a:solidFill>
                  <a:srgbClr val="FFFFFF"/>
                </a:solidFill>
                <a:latin typeface="Times New Roman" panose="02020603050405020304" pitchFamily="18" charset="0"/>
                <a:cs typeface="Times New Roman" panose="02020603050405020304" pitchFamily="18" charset="0"/>
              </a:rPr>
              <a:t>Council of Europe Convention on the conservation of European wildlife and natural habitats</a:t>
            </a:r>
          </a:p>
          <a:p>
            <a:pPr marL="0" indent="0">
              <a:lnSpc>
                <a:spcPct val="90000"/>
              </a:lnSpc>
              <a:buNone/>
            </a:pPr>
            <a:endParaRPr lang="en-GB" sz="2200" dirty="0">
              <a:solidFill>
                <a:srgbClr val="FFFFFF"/>
              </a:solidFill>
              <a:latin typeface="Times New Roman" panose="02020603050405020304" pitchFamily="18" charset="0"/>
              <a:cs typeface="Times New Roman" panose="02020603050405020304" pitchFamily="18" charset="0"/>
            </a:endParaRPr>
          </a:p>
          <a:p>
            <a:pPr marL="0" indent="0">
              <a:lnSpc>
                <a:spcPct val="90000"/>
              </a:lnSpc>
              <a:buNone/>
            </a:pPr>
            <a:endParaRPr lang="en-GB" sz="2200" dirty="0">
              <a:solidFill>
                <a:srgbClr val="FFFFFF"/>
              </a:solidFill>
              <a:latin typeface="Times New Roman" panose="02020603050405020304" pitchFamily="18" charset="0"/>
              <a:cs typeface="Times New Roman" panose="02020603050405020304" pitchFamily="18" charset="0"/>
            </a:endParaRPr>
          </a:p>
          <a:p>
            <a:pPr marL="0" indent="0">
              <a:lnSpc>
                <a:spcPct val="90000"/>
              </a:lnSpc>
              <a:buNone/>
            </a:pPr>
            <a:r>
              <a:rPr lang="en-GB" sz="1800" dirty="0">
                <a:solidFill>
                  <a:srgbClr val="FFFFFF"/>
                </a:solidFill>
                <a:latin typeface="Times New Roman" panose="02020603050405020304" pitchFamily="18" charset="0"/>
                <a:cs typeface="Times New Roman" panose="02020603050405020304" pitchFamily="18" charset="0"/>
              </a:rPr>
              <a:t>Group of Experts on Protected Areas and Ecological Networks, Interpretation manual of the habitats listed in Resolution No. 4 (1996) listing endangered natural habitats requiring specific conservation measures (Strasbourg, 2015)</a:t>
            </a:r>
          </a:p>
        </p:txBody>
      </p:sp>
      <p:pic>
        <p:nvPicPr>
          <p:cNvPr id="6" name="Image 5" descr="Une image contenant oiseau, clipart, Graphique, illustration&#10;&#10;Description générée automatiquement">
            <a:extLst>
              <a:ext uri="{FF2B5EF4-FFF2-40B4-BE49-F238E27FC236}">
                <a16:creationId xmlns:a16="http://schemas.microsoft.com/office/drawing/2014/main" id="{DF3B6D1D-087E-6C49-95F6-362E34ADA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57" y="2276872"/>
            <a:ext cx="1883877" cy="1442343"/>
          </a:xfrm>
          <a:prstGeom prst="rect">
            <a:avLst/>
          </a:prstGeom>
        </p:spPr>
      </p:pic>
    </p:spTree>
    <p:extLst>
      <p:ext uri="{BB962C8B-B14F-4D97-AF65-F5344CB8AC3E}">
        <p14:creationId xmlns:p14="http://schemas.microsoft.com/office/powerpoint/2010/main" val="74448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1D3BFE-30AB-ECDB-5913-B5C66BFE2B67}"/>
              </a:ext>
            </a:extLst>
          </p:cNvPr>
          <p:cNvSpPr>
            <a:spLocks noGrp="1"/>
          </p:cNvSpPr>
          <p:nvPr>
            <p:ph type="title"/>
          </p:nvPr>
        </p:nvSpPr>
        <p:spPr/>
        <p:txBody>
          <a:bodyPr>
            <a:normAutofit/>
          </a:bodyPr>
          <a:lstStyle/>
          <a:p>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Soft Law</a:t>
            </a:r>
            <a:endParaRPr lang="fr-FR"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EB835C17-33AC-C66A-C62E-197A559B5819}"/>
              </a:ext>
            </a:extLst>
          </p:cNvPr>
          <p:cNvSpPr>
            <a:spLocks noGrp="1"/>
          </p:cNvSpPr>
          <p:nvPr>
            <p:ph idx="1"/>
          </p:nvPr>
        </p:nvSpPr>
        <p:spPr>
          <a:xfrm>
            <a:off x="457200" y="1417638"/>
            <a:ext cx="8229600" cy="5107706"/>
          </a:xfrm>
        </p:spPr>
        <p:txBody>
          <a:bodyPr>
            <a:noAutofit/>
          </a:bodyPr>
          <a:lstStyle/>
          <a:p>
            <a:pPr marL="0" indent="0" algn="just">
              <a:buNone/>
            </a:pPr>
            <a:r>
              <a:rPr lang="en-GB" sz="2200" b="1" dirty="0">
                <a:latin typeface="Times New Roman" panose="02020603050405020304" pitchFamily="18" charset="0"/>
                <a:cs typeface="Times New Roman" panose="02020603050405020304" pitchFamily="18" charset="0"/>
              </a:rPr>
              <a:t>1. International Soft law</a:t>
            </a:r>
          </a:p>
          <a:p>
            <a:pPr marL="0" indent="0" algn="just">
              <a:buNone/>
            </a:pPr>
            <a:endParaRPr lang="en-GB" sz="1200" dirty="0">
              <a:latin typeface="Times New Roman" panose="02020603050405020304" pitchFamily="18" charset="0"/>
              <a:cs typeface="Times New Roman" panose="02020603050405020304" pitchFamily="18" charset="0"/>
            </a:endParaRPr>
          </a:p>
          <a:p>
            <a:pPr algn="just"/>
            <a:r>
              <a:rPr lang="en-GB" sz="2200" dirty="0">
                <a:latin typeface="Times New Roman" panose="02020603050405020304" pitchFamily="18" charset="0"/>
                <a:cs typeface="Times New Roman" panose="02020603050405020304" pitchFamily="18" charset="0"/>
              </a:rPr>
              <a:t>1992 Non-legally Binding Authoritative Statement of Principles for a Global Consensus on Management, Conservation and Sustainable Development of All Types of Forests (</a:t>
            </a:r>
            <a:r>
              <a:rPr lang="en-GB" sz="2200" b="1" dirty="0">
                <a:latin typeface="Times New Roman" panose="02020603050405020304" pitchFamily="18" charset="0"/>
                <a:cs typeface="Times New Roman" panose="02020603050405020304" pitchFamily="18" charset="0"/>
              </a:rPr>
              <a:t>Rio Forest Principles</a:t>
            </a:r>
            <a:r>
              <a:rPr lang="en-GB" sz="2200" dirty="0">
                <a:latin typeface="Times New Roman" panose="02020603050405020304" pitchFamily="18" charset="0"/>
                <a:cs typeface="Times New Roman" panose="02020603050405020304" pitchFamily="18" charset="0"/>
              </a:rPr>
              <a:t>)</a:t>
            </a:r>
          </a:p>
          <a:p>
            <a:pPr algn="just"/>
            <a:endParaRPr lang="en-GB" sz="1200" dirty="0">
              <a:latin typeface="Times New Roman" panose="02020603050405020304" pitchFamily="18" charset="0"/>
              <a:cs typeface="Times New Roman" panose="02020603050405020304" pitchFamily="18" charset="0"/>
            </a:endParaRPr>
          </a:p>
          <a:p>
            <a:pPr algn="just"/>
            <a:r>
              <a:rPr lang="en-GB" sz="2200" b="1" dirty="0">
                <a:latin typeface="Times New Roman" panose="02020603050405020304" pitchFamily="18" charset="0"/>
                <a:cs typeface="Times New Roman" panose="02020603050405020304" pitchFamily="18" charset="0"/>
              </a:rPr>
              <a:t>SDG 15.2</a:t>
            </a:r>
            <a:r>
              <a:rPr lang="en-GB" sz="2200" dirty="0">
                <a:latin typeface="Times New Roman" panose="02020603050405020304" pitchFamily="18" charset="0"/>
                <a:cs typeface="Times New Roman" panose="02020603050405020304" pitchFamily="18" charset="0"/>
              </a:rPr>
              <a:t>: promote the implementation of sustainable management of all types of forests, halt deforestation, restore degraded forests and substantially increase afforestation and reforestation globally</a:t>
            </a:r>
          </a:p>
          <a:p>
            <a:pPr algn="just"/>
            <a:endParaRPr lang="en-GB" sz="1200" dirty="0">
              <a:latin typeface="Times New Roman" panose="02020603050405020304" pitchFamily="18" charset="0"/>
              <a:cs typeface="Times New Roman" panose="02020603050405020304" pitchFamily="18" charset="0"/>
            </a:endParaRPr>
          </a:p>
          <a:p>
            <a:pPr algn="just"/>
            <a:r>
              <a:rPr lang="en-GB" sz="2200" dirty="0">
                <a:latin typeface="Times New Roman" panose="02020603050405020304" pitchFamily="18" charset="0"/>
                <a:cs typeface="Times New Roman" panose="02020603050405020304" pitchFamily="18" charset="0"/>
              </a:rPr>
              <a:t>Aichi Targets 5 and 7</a:t>
            </a:r>
          </a:p>
          <a:p>
            <a:pPr algn="just"/>
            <a:endParaRPr lang="en-GB" sz="1200" dirty="0">
              <a:latin typeface="Times New Roman" panose="02020603050405020304" pitchFamily="18" charset="0"/>
              <a:cs typeface="Times New Roman" panose="02020603050405020304" pitchFamily="18" charset="0"/>
            </a:endParaRPr>
          </a:p>
          <a:p>
            <a:pPr algn="just"/>
            <a:r>
              <a:rPr lang="en-GB" sz="2200" b="1" dirty="0">
                <a:latin typeface="Times New Roman" panose="02020603050405020304" pitchFamily="18" charset="0"/>
                <a:cs typeface="Times New Roman" panose="02020603050405020304" pitchFamily="18" charset="0"/>
              </a:rPr>
              <a:t>UN Strategic Plan for Forests 2017-2030</a:t>
            </a:r>
          </a:p>
          <a:p>
            <a:pPr algn="just"/>
            <a:endParaRPr lang="en-GB" sz="1200" dirty="0">
              <a:latin typeface="Times New Roman" panose="02020603050405020304" pitchFamily="18" charset="0"/>
              <a:cs typeface="Times New Roman" panose="02020603050405020304" pitchFamily="18" charset="0"/>
            </a:endParaRPr>
          </a:p>
          <a:p>
            <a:pPr algn="just"/>
            <a:r>
              <a:rPr lang="en-GB" sz="2200" dirty="0">
                <a:latin typeface="Times New Roman" panose="02020603050405020304" pitchFamily="18" charset="0"/>
                <a:cs typeface="Times New Roman" panose="02020603050405020304" pitchFamily="18" charset="0"/>
              </a:rPr>
              <a:t>Glasgow Leaders’ Declaration on Forests and Land Use</a:t>
            </a:r>
          </a:p>
        </p:txBody>
      </p:sp>
    </p:spTree>
    <p:extLst>
      <p:ext uri="{BB962C8B-B14F-4D97-AF65-F5344CB8AC3E}">
        <p14:creationId xmlns:p14="http://schemas.microsoft.com/office/powerpoint/2010/main" val="3598470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3860098-7BA3-8128-A886-33C9C36FB804}"/>
              </a:ext>
            </a:extLst>
          </p:cNvPr>
          <p:cNvSpPr>
            <a:spLocks noGrp="1"/>
          </p:cNvSpPr>
          <p:nvPr>
            <p:ph type="title"/>
          </p:nvPr>
        </p:nvSpPr>
        <p:spPr>
          <a:xfrm>
            <a:off x="628650" y="557188"/>
            <a:ext cx="7886700" cy="1133499"/>
          </a:xfrm>
        </p:spPr>
        <p:txBody>
          <a:bodyPr>
            <a:normAutofit/>
          </a:bodyPr>
          <a:lstStyle/>
          <a:p>
            <a:r>
              <a:rPr lang="fr-FR" sz="4000" b="1" dirty="0">
                <a:latin typeface="Times New Roman" panose="02020603050405020304" pitchFamily="18" charset="0"/>
                <a:cs typeface="Times New Roman" panose="02020603050405020304" pitchFamily="18" charset="0"/>
              </a:rPr>
              <a:t>Table of Content</a:t>
            </a:r>
          </a:p>
        </p:txBody>
      </p:sp>
      <p:graphicFrame>
        <p:nvGraphicFramePr>
          <p:cNvPr id="5" name="Espace réservé du contenu 2">
            <a:extLst>
              <a:ext uri="{FF2B5EF4-FFF2-40B4-BE49-F238E27FC236}">
                <a16:creationId xmlns:a16="http://schemas.microsoft.com/office/drawing/2014/main" id="{1F31BAB3-3ED8-1AAA-1218-408C7F8A88E7}"/>
              </a:ext>
            </a:extLst>
          </p:cNvPr>
          <p:cNvGraphicFramePr>
            <a:graphicFrameLocks noGrp="1"/>
          </p:cNvGraphicFramePr>
          <p:nvPr>
            <p:ph idx="1"/>
            <p:extLst>
              <p:ext uri="{D42A27DB-BD31-4B8C-83A1-F6EECF244321}">
                <p14:modId xmlns:p14="http://schemas.microsoft.com/office/powerpoint/2010/main" val="203786431"/>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33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E1F4B-9D7F-65F6-783A-C1DF1300C18D}"/>
              </a:ext>
            </a:extLst>
          </p:cNvPr>
          <p:cNvSpPr>
            <a:spLocks noGrp="1"/>
          </p:cNvSpPr>
          <p:nvPr>
            <p:ph type="title"/>
          </p:nvPr>
        </p:nvSpPr>
        <p:spPr/>
        <p:txBody>
          <a:bodyPr>
            <a:normAutofit/>
          </a:bodyPr>
          <a:lstStyle/>
          <a:p>
            <a:r>
              <a:rPr lang="fr-BE" sz="4000" b="1" i="0" dirty="0">
                <a:solidFill>
                  <a:srgbClr val="000000"/>
                </a:solidFill>
                <a:effectLst/>
                <a:latin typeface="Times New Roman" panose="02020603050405020304" pitchFamily="18" charset="0"/>
                <a:cs typeface="Times New Roman" panose="02020603050405020304" pitchFamily="18" charset="0"/>
              </a:rPr>
              <a:t>B. </a:t>
            </a:r>
            <a:r>
              <a:rPr lang="en-US"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Soft Law</a:t>
            </a:r>
            <a:endParaRPr lang="fr-FR"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3486079D-A1AE-F63B-3626-389C39F299A8}"/>
              </a:ext>
            </a:extLst>
          </p:cNvPr>
          <p:cNvSpPr>
            <a:spLocks noGrp="1"/>
          </p:cNvSpPr>
          <p:nvPr>
            <p:ph idx="1"/>
          </p:nvPr>
        </p:nvSpPr>
        <p:spPr/>
        <p:txBody>
          <a:bodyPr>
            <a:normAutofit fontScale="77500" lnSpcReduction="20000"/>
          </a:bodyPr>
          <a:lstStyle/>
          <a:p>
            <a:pPr marL="0" indent="0" algn="just" fontAlgn="base">
              <a:buNone/>
            </a:pPr>
            <a:r>
              <a:rPr lang="en-GB" b="1" i="0" dirty="0">
                <a:solidFill>
                  <a:srgbClr val="000000"/>
                </a:solidFill>
                <a:effectLst/>
                <a:latin typeface="Times New Roman" panose="02020603050405020304" pitchFamily="18" charset="0"/>
              </a:rPr>
              <a:t>2. EU Soft Law</a:t>
            </a:r>
          </a:p>
          <a:p>
            <a:pPr marL="0" indent="0" algn="just" fontAlgn="base">
              <a:buNone/>
            </a:pPr>
            <a:endParaRPr lang="en-GB" sz="2600" b="1" i="0" dirty="0">
              <a:solidFill>
                <a:srgbClr val="000000"/>
              </a:solidFill>
              <a:effectLst/>
              <a:latin typeface="Times New Roman" panose="02020603050405020304" pitchFamily="18" charset="0"/>
            </a:endParaRPr>
          </a:p>
          <a:p>
            <a:pPr algn="just" fontAlgn="base"/>
            <a:r>
              <a:rPr lang="en-GB" b="1" i="0" dirty="0">
                <a:solidFill>
                  <a:srgbClr val="000000"/>
                </a:solidFill>
                <a:effectLst/>
                <a:latin typeface="Times New Roman" panose="02020603050405020304" pitchFamily="18" charset="0"/>
              </a:rPr>
              <a:t>Stepping Up EU Action to Protect and Restore the World’s Forests (COM(2019) 352 final)</a:t>
            </a:r>
          </a:p>
          <a:p>
            <a:pPr algn="just" fontAlgn="base"/>
            <a:endParaRPr lang="en-GB" sz="2600" b="1" i="0" dirty="0">
              <a:solidFill>
                <a:srgbClr val="000000"/>
              </a:solidFill>
              <a:effectLst/>
              <a:latin typeface="Times New Roman" panose="02020603050405020304" pitchFamily="18" charset="0"/>
            </a:endParaRPr>
          </a:p>
          <a:p>
            <a:pPr algn="just" fontAlgn="base"/>
            <a:r>
              <a:rPr lang="en-GB" b="1" i="0" dirty="0">
                <a:solidFill>
                  <a:srgbClr val="000000"/>
                </a:solidFill>
                <a:effectLst/>
                <a:latin typeface="Times New Roman" panose="02020603050405020304" pitchFamily="18" charset="0"/>
              </a:rPr>
              <a:t>New EU Forest Strategy for 2030 (COM(2021) 572 final)</a:t>
            </a:r>
          </a:p>
          <a:p>
            <a:pPr marL="0" indent="0" algn="just" fontAlgn="base">
              <a:buNone/>
            </a:pPr>
            <a:endParaRPr lang="en-GB" sz="1800" b="1" i="0" dirty="0">
              <a:solidFill>
                <a:srgbClr val="000000"/>
              </a:solidFill>
              <a:effectLst/>
              <a:latin typeface="Times New Roman" panose="02020603050405020304" pitchFamily="18" charset="0"/>
            </a:endParaRPr>
          </a:p>
          <a:p>
            <a:pPr marL="400050" lvl="1" indent="0" algn="just" fontAlgn="base">
              <a:buNone/>
            </a:pPr>
            <a:r>
              <a:rPr lang="en-GB" b="1" i="0" dirty="0">
                <a:solidFill>
                  <a:srgbClr val="000000"/>
                </a:solidFill>
                <a:effectLst/>
                <a:latin typeface="Times New Roman" panose="02020603050405020304" pitchFamily="18" charset="0"/>
              </a:rPr>
              <a:t>Point 2.1 Promoting sustainable forest bioeconomy for long-lived wood products</a:t>
            </a:r>
            <a:r>
              <a:rPr lang="en-GB" i="0" dirty="0">
                <a:solidFill>
                  <a:srgbClr val="000000"/>
                </a:solidFill>
                <a:effectLst/>
                <a:latin typeface="Times New Roman" panose="02020603050405020304" pitchFamily="18" charset="0"/>
              </a:rPr>
              <a:t>: </a:t>
            </a:r>
            <a:r>
              <a:rPr lang="en-GB" b="0" i="0" dirty="0">
                <a:solidFill>
                  <a:srgbClr val="000000"/>
                </a:solidFill>
                <a:effectLst/>
                <a:latin typeface="Times New Roman" panose="02020603050405020304" pitchFamily="18" charset="0"/>
              </a:rPr>
              <a:t>Within the boundaries of sustainable availability and supply of wood, the forest-based sector holds significant economic potential for improving its production of sustainable and legally harvested wood for circular and long-lived materials and products.</a:t>
            </a:r>
          </a:p>
        </p:txBody>
      </p:sp>
    </p:spTree>
    <p:extLst>
      <p:ext uri="{BB962C8B-B14F-4D97-AF65-F5344CB8AC3E}">
        <p14:creationId xmlns:p14="http://schemas.microsoft.com/office/powerpoint/2010/main" val="3378374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AFB793-706B-58E6-65C2-1A7E0D561B8E}"/>
              </a:ext>
            </a:extLst>
          </p:cNvPr>
          <p:cNvSpPr>
            <a:spLocks noGrp="1"/>
          </p:cNvSpPr>
          <p:nvPr>
            <p:ph type="title"/>
          </p:nvPr>
        </p:nvSpPr>
        <p:spPr/>
        <p:txBody>
          <a:bodyPr>
            <a:normAutofit/>
          </a:bodyPr>
          <a:lstStyle/>
          <a:p>
            <a:r>
              <a:rPr lang="en-GB" sz="4000" b="1" dirty="0">
                <a:latin typeface="Times New Roman" panose="02020603050405020304" pitchFamily="18" charset="0"/>
                <a:cs typeface="Times New Roman" panose="02020603050405020304" pitchFamily="18" charset="0"/>
              </a:rPr>
              <a:t>C. Institutional Actors</a:t>
            </a:r>
          </a:p>
        </p:txBody>
      </p:sp>
      <p:sp>
        <p:nvSpPr>
          <p:cNvPr id="3" name="Espace réservé du contenu 2">
            <a:extLst>
              <a:ext uri="{FF2B5EF4-FFF2-40B4-BE49-F238E27FC236}">
                <a16:creationId xmlns:a16="http://schemas.microsoft.com/office/drawing/2014/main" id="{7FAF0885-E981-F105-B129-7B24CFBE7509}"/>
              </a:ext>
            </a:extLst>
          </p:cNvPr>
          <p:cNvSpPr>
            <a:spLocks noGrp="1"/>
          </p:cNvSpPr>
          <p:nvPr>
            <p:ph idx="1"/>
          </p:nvPr>
        </p:nvSpPr>
        <p:spPr>
          <a:xfrm>
            <a:off x="457200" y="1417638"/>
            <a:ext cx="8229600" cy="4708525"/>
          </a:xfrm>
        </p:spPr>
        <p:txBody>
          <a:bodyPr>
            <a:normAutofit/>
          </a:bodyPr>
          <a:lstStyle/>
          <a:p>
            <a:r>
              <a:rPr lang="en-GB" sz="2200" dirty="0">
                <a:latin typeface="Times New Roman" panose="02020603050405020304" pitchFamily="18" charset="0"/>
                <a:cs typeface="Times New Roman" panose="02020603050405020304" pitchFamily="18" charset="0"/>
              </a:rPr>
              <a:t>United Nations Forum on Forests (UNFF; since 2000)</a:t>
            </a:r>
          </a:p>
          <a:p>
            <a:pPr lvl="1"/>
            <a:r>
              <a:rPr lang="en-GB" sz="1600" dirty="0">
                <a:latin typeface="Times New Roman" panose="02020603050405020304" pitchFamily="18" charset="0"/>
                <a:cs typeface="Times New Roman" panose="02020603050405020304" pitchFamily="18" charset="0"/>
              </a:rPr>
              <a:t>Intergovernmental Panel on Forests (IPF; 1995-1997)</a:t>
            </a:r>
          </a:p>
          <a:p>
            <a:pPr lvl="1"/>
            <a:r>
              <a:rPr lang="en-GB" sz="1600" dirty="0">
                <a:latin typeface="Times New Roman" panose="02020603050405020304" pitchFamily="18" charset="0"/>
                <a:cs typeface="Times New Roman" panose="02020603050405020304" pitchFamily="18" charset="0"/>
              </a:rPr>
              <a:t>Intergovernmental Forum on Forests (IFF; 1997-2000)</a:t>
            </a:r>
          </a:p>
          <a:p>
            <a:r>
              <a:rPr lang="en-GB" sz="2200" dirty="0">
                <a:latin typeface="Times New Roman" panose="02020603050405020304" pitchFamily="18" charset="0"/>
                <a:cs typeface="Times New Roman" panose="02020603050405020304" pitchFamily="18" charset="0"/>
              </a:rPr>
              <a:t>Collaborative Partnership on Forests (CPF)</a:t>
            </a:r>
          </a:p>
          <a:p>
            <a:pPr lvl="1"/>
            <a:r>
              <a:rPr lang="en-GB" sz="1600" dirty="0">
                <a:latin typeface="Times New Roman" panose="02020603050405020304" pitchFamily="18" charset="0"/>
                <a:cs typeface="Times New Roman" panose="02020603050405020304" pitchFamily="18" charset="0"/>
              </a:rPr>
              <a:t>Successor to Interagency Task Force on Forests (ITFF)</a:t>
            </a:r>
          </a:p>
          <a:p>
            <a:pPr lvl="1"/>
            <a:r>
              <a:rPr lang="en-GB" sz="1600" dirty="0">
                <a:latin typeface="Times New Roman" panose="02020603050405020304" pitchFamily="18" charset="0"/>
                <a:cs typeface="Times New Roman" panose="02020603050405020304" pitchFamily="18" charset="0"/>
              </a:rPr>
              <a:t>Objective to support the UNFF and its member countries and to enhance cooperation and coordination on forest issues.</a:t>
            </a:r>
          </a:p>
          <a:p>
            <a:pPr lvl="1"/>
            <a:r>
              <a:rPr lang="en-GB" sz="1600" dirty="0">
                <a:latin typeface="Times New Roman" panose="02020603050405020304" pitchFamily="18" charset="0"/>
                <a:cs typeface="Times New Roman" panose="02020603050405020304" pitchFamily="18" charset="0"/>
              </a:rPr>
              <a:t>Comprises 16 International Organisations:</a:t>
            </a:r>
          </a:p>
        </p:txBody>
      </p:sp>
      <p:pic>
        <p:nvPicPr>
          <p:cNvPr id="5" name="Image 4" descr="Une image contenant plein air, plante, arbre, faire de la randonnée&#10;&#10;Description générée automatiquement">
            <a:extLst>
              <a:ext uri="{FF2B5EF4-FFF2-40B4-BE49-F238E27FC236}">
                <a16:creationId xmlns:a16="http://schemas.microsoft.com/office/drawing/2014/main" id="{5FC0E890-B68C-A793-4723-1CDA3BC7B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546" y="3514896"/>
            <a:ext cx="3384376" cy="2241935"/>
          </a:xfrm>
          <a:prstGeom prst="rect">
            <a:avLst/>
          </a:prstGeom>
        </p:spPr>
      </p:pic>
      <p:sp>
        <p:nvSpPr>
          <p:cNvPr id="6" name="ZoneTexte 5">
            <a:extLst>
              <a:ext uri="{FF2B5EF4-FFF2-40B4-BE49-F238E27FC236}">
                <a16:creationId xmlns:a16="http://schemas.microsoft.com/office/drawing/2014/main" id="{EE3761A7-8D22-7DDF-8F50-496EF72832BE}"/>
              </a:ext>
            </a:extLst>
          </p:cNvPr>
          <p:cNvSpPr txBox="1"/>
          <p:nvPr/>
        </p:nvSpPr>
        <p:spPr>
          <a:xfrm>
            <a:off x="5190039" y="5841003"/>
            <a:ext cx="3466728" cy="369332"/>
          </a:xfrm>
          <a:prstGeom prst="rect">
            <a:avLst/>
          </a:prstGeom>
          <a:noFill/>
        </p:spPr>
        <p:txBody>
          <a:bodyPr wrap="square" rtlCol="0">
            <a:spAutoFit/>
          </a:bodyPr>
          <a:lstStyle/>
          <a:p>
            <a:r>
              <a:rPr lang="fr-FR" dirty="0"/>
              <a:t>Tropical </a:t>
            </a:r>
            <a:r>
              <a:rPr lang="fr-FR" dirty="0" err="1"/>
              <a:t>forest</a:t>
            </a:r>
            <a:r>
              <a:rPr lang="fr-FR" dirty="0"/>
              <a:t> </a:t>
            </a:r>
            <a:r>
              <a:rPr lang="fr-FR" dirty="0" err="1"/>
              <a:t>buttress</a:t>
            </a:r>
            <a:r>
              <a:rPr lang="fr-FR" dirty="0"/>
              <a:t> </a:t>
            </a:r>
            <a:r>
              <a:rPr lang="fr-FR" dirty="0" err="1"/>
              <a:t>tree</a:t>
            </a:r>
            <a:r>
              <a:rPr lang="fr-FR" dirty="0"/>
              <a:t>, Benin</a:t>
            </a:r>
          </a:p>
        </p:txBody>
      </p:sp>
      <p:sp>
        <p:nvSpPr>
          <p:cNvPr id="4" name="ZoneTexte 3">
            <a:extLst>
              <a:ext uri="{FF2B5EF4-FFF2-40B4-BE49-F238E27FC236}">
                <a16:creationId xmlns:a16="http://schemas.microsoft.com/office/drawing/2014/main" id="{A0D784E2-EF19-A1BE-3BBD-4A95260B5BC1}"/>
              </a:ext>
            </a:extLst>
          </p:cNvPr>
          <p:cNvSpPr txBox="1"/>
          <p:nvPr/>
        </p:nvSpPr>
        <p:spPr>
          <a:xfrm>
            <a:off x="1259632" y="3984251"/>
            <a:ext cx="3600400" cy="1477328"/>
          </a:xfrm>
          <a:prstGeom prst="rect">
            <a:avLst/>
          </a:prstGeom>
          <a:noFill/>
        </p:spPr>
        <p:txBody>
          <a:bodyPr wrap="square" rtlCol="0">
            <a:spAutoFit/>
          </a:bodyPr>
          <a:lstStyle/>
          <a:p>
            <a:pPr algn="just"/>
            <a:r>
              <a:rPr lang="en-GB" dirty="0">
                <a:latin typeface="Times New Roman" panose="02020603050405020304" pitchFamily="18" charset="0"/>
                <a:cs typeface="Times New Roman" panose="02020603050405020304" pitchFamily="18" charset="0"/>
              </a:rPr>
              <a:t>CIFOR, CBD, CITES, FAO, GEF, GCF, ITTO, IUCN, IUFRO, UNCCD, UNDP, UNEP, UNFF, UNFCCC, World Agroforestry, World Bank</a:t>
            </a:r>
          </a:p>
        </p:txBody>
      </p:sp>
      <p:pic>
        <p:nvPicPr>
          <p:cNvPr id="8" name="Image 7" descr="Une image contenant texte, capture d’écran, Police&#10;&#10;Description générée automatiquement">
            <a:extLst>
              <a:ext uri="{FF2B5EF4-FFF2-40B4-BE49-F238E27FC236}">
                <a16:creationId xmlns:a16="http://schemas.microsoft.com/office/drawing/2014/main" id="{0A4AEB1E-A58A-B024-34CB-686B5B32C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5484352"/>
            <a:ext cx="4284476" cy="810155"/>
          </a:xfrm>
          <a:prstGeom prst="rect">
            <a:avLst/>
          </a:prstGeom>
        </p:spPr>
      </p:pic>
    </p:spTree>
    <p:extLst>
      <p:ext uri="{BB962C8B-B14F-4D97-AF65-F5344CB8AC3E}">
        <p14:creationId xmlns:p14="http://schemas.microsoft.com/office/powerpoint/2010/main" val="421176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re 1">
            <a:extLst>
              <a:ext uri="{FF2B5EF4-FFF2-40B4-BE49-F238E27FC236}">
                <a16:creationId xmlns:a16="http://schemas.microsoft.com/office/drawing/2014/main" id="{0147DB6A-480D-E2C8-5F5D-AE8AD02D5844}"/>
              </a:ext>
            </a:extLst>
          </p:cNvPr>
          <p:cNvSpPr>
            <a:spLocks noGrp="1"/>
          </p:cNvSpPr>
          <p:nvPr>
            <p:ph type="title"/>
          </p:nvPr>
        </p:nvSpPr>
        <p:spPr>
          <a:xfrm>
            <a:off x="323528" y="404666"/>
            <a:ext cx="3926385" cy="1269705"/>
          </a:xfrm>
        </p:spPr>
        <p:txBody>
          <a:bodyPr anchor="b">
            <a:noAutofit/>
          </a:bodyPr>
          <a:lstStyle/>
          <a:p>
            <a:r>
              <a:rPr lang="en-GB" sz="4000" b="1" dirty="0">
                <a:solidFill>
                  <a:schemeClr val="bg1"/>
                </a:solidFill>
                <a:latin typeface="Times New Roman" panose="02020603050405020304" pitchFamily="18" charset="0"/>
                <a:cs typeface="Times New Roman" panose="02020603050405020304" pitchFamily="18" charset="0"/>
              </a:rPr>
              <a:t>I. Introductory comments</a:t>
            </a:r>
            <a:endParaRPr lang="en-GB" sz="4000" dirty="0">
              <a:solidFill>
                <a:schemeClr val="bg1"/>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3904" y="1749756"/>
            <a:ext cx="353872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0212730-73BC-F60A-2F8E-83DD7A4ADF08}"/>
              </a:ext>
            </a:extLst>
          </p:cNvPr>
          <p:cNvSpPr>
            <a:spLocks noGrp="1"/>
          </p:cNvSpPr>
          <p:nvPr>
            <p:ph idx="1"/>
          </p:nvPr>
        </p:nvSpPr>
        <p:spPr>
          <a:xfrm>
            <a:off x="673326" y="1909192"/>
            <a:ext cx="3439885" cy="3647710"/>
          </a:xfrm>
        </p:spPr>
        <p:txBody>
          <a:bodyPr>
            <a:normAutofit/>
          </a:bodyPr>
          <a:lstStyle/>
          <a:p>
            <a:pPr algn="just"/>
            <a:r>
              <a:rPr lang="en-GB" sz="1700" dirty="0">
                <a:solidFill>
                  <a:schemeClr val="bg1"/>
                </a:solidFill>
                <a:effectLst/>
                <a:latin typeface="Times" pitchFamily="2" charset="0"/>
                <a:ea typeface="Times New Roman" panose="02020603050405020304" pitchFamily="18" charset="0"/>
                <a:cs typeface="Times New Roman" panose="02020603050405020304" pitchFamily="18" charset="0"/>
              </a:rPr>
              <a:t>Scientific/legal definitions of a forest, an ecosystem, an habitat, a species</a:t>
            </a:r>
          </a:p>
          <a:p>
            <a:pPr algn="just"/>
            <a:endParaRPr lang="en-GB" sz="1700" dirty="0">
              <a:solidFill>
                <a:schemeClr val="bg1"/>
              </a:solidFill>
              <a:effectLst/>
              <a:latin typeface="Times" pitchFamily="2" charset="0"/>
              <a:ea typeface="Times New Roman" panose="02020603050405020304" pitchFamily="18" charset="0"/>
              <a:cs typeface="Times New Roman" panose="02020603050405020304" pitchFamily="18" charset="0"/>
            </a:endParaRPr>
          </a:p>
          <a:p>
            <a:pPr algn="just"/>
            <a:r>
              <a:rPr lang="en-GB" sz="1700" dirty="0">
                <a:solidFill>
                  <a:schemeClr val="bg1"/>
                </a:solidFill>
                <a:effectLst/>
                <a:latin typeface="Times" pitchFamily="2" charset="0"/>
                <a:ea typeface="Times New Roman" panose="02020603050405020304" pitchFamily="18" charset="0"/>
                <a:cs typeface="Times New Roman" panose="02020603050405020304" pitchFamily="18" charset="0"/>
              </a:rPr>
              <a:t>Main forest habitats</a:t>
            </a:r>
          </a:p>
          <a:p>
            <a:pPr algn="just"/>
            <a:endParaRPr lang="en-GB" sz="1700" dirty="0">
              <a:solidFill>
                <a:schemeClr val="bg1"/>
              </a:solidFill>
              <a:effectLst/>
              <a:latin typeface="Times" pitchFamily="2" charset="0"/>
              <a:ea typeface="Times New Roman" panose="02020603050405020304" pitchFamily="18" charset="0"/>
              <a:cs typeface="Times New Roman" panose="02020603050405020304" pitchFamily="18" charset="0"/>
            </a:endParaRPr>
          </a:p>
          <a:p>
            <a:pPr algn="just"/>
            <a:r>
              <a:rPr lang="en-GB" sz="1700" dirty="0">
                <a:solidFill>
                  <a:schemeClr val="bg1"/>
                </a:solidFill>
                <a:effectLst/>
                <a:latin typeface="Times" pitchFamily="2" charset="0"/>
                <a:ea typeface="Times New Roman" panose="02020603050405020304" pitchFamily="18" charset="0"/>
                <a:cs typeface="Times New Roman" panose="02020603050405020304" pitchFamily="18" charset="0"/>
              </a:rPr>
              <a:t>Ecosystem services provided by forests</a:t>
            </a:r>
          </a:p>
          <a:p>
            <a:pPr algn="just"/>
            <a:endParaRPr lang="en-GB" sz="1700" dirty="0">
              <a:solidFill>
                <a:schemeClr val="bg1"/>
              </a:solidFill>
              <a:effectLst/>
              <a:latin typeface="Times" pitchFamily="2" charset="0"/>
              <a:ea typeface="Times New Roman" panose="02020603050405020304" pitchFamily="18" charset="0"/>
              <a:cs typeface="Times New Roman" panose="02020603050405020304" pitchFamily="18" charset="0"/>
            </a:endParaRPr>
          </a:p>
          <a:p>
            <a:pPr algn="just"/>
            <a:r>
              <a:rPr lang="en-GB" sz="1700" dirty="0">
                <a:solidFill>
                  <a:schemeClr val="bg1"/>
                </a:solidFill>
                <a:latin typeface="Times" pitchFamily="2" charset="0"/>
              </a:rPr>
              <a:t>Drivers of deforestation and forest degradation</a:t>
            </a:r>
            <a:endParaRPr lang="en-GB" sz="1700" dirty="0">
              <a:solidFill>
                <a:schemeClr val="bg1"/>
              </a:solidFill>
              <a:latin typeface="Times" pitchFamily="2" charset="0"/>
              <a:ea typeface="Times New Roman" panose="02020603050405020304" pitchFamily="18" charset="0"/>
              <a:cs typeface="Times New Roman" panose="02020603050405020304" pitchFamily="18" charset="0"/>
            </a:endParaRPr>
          </a:p>
          <a:p>
            <a:pPr algn="just"/>
            <a:endParaRPr lang="en-GB" sz="1700" dirty="0">
              <a:solidFill>
                <a:schemeClr val="bg1"/>
              </a:solidFill>
            </a:endParaRPr>
          </a:p>
        </p:txBody>
      </p:sp>
      <p:cxnSp>
        <p:nvCxnSpPr>
          <p:cNvPr id="21" name="Straight Connector 2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5520" y="5707672"/>
            <a:ext cx="353549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Espace réservé du contenu 4" descr="Une image contenant plein air, arbre, Brindille, forêt&#10;&#10;Description générée automatiquement">
            <a:extLst>
              <a:ext uri="{FF2B5EF4-FFF2-40B4-BE49-F238E27FC236}">
                <a16:creationId xmlns:a16="http://schemas.microsoft.com/office/drawing/2014/main" id="{1E7B8A63-38CB-DB5B-2B3A-7F1AE8FAD6A8}"/>
              </a:ext>
            </a:extLst>
          </p:cNvPr>
          <p:cNvPicPr>
            <a:picLocks noChangeAspect="1"/>
          </p:cNvPicPr>
          <p:nvPr/>
        </p:nvPicPr>
        <p:blipFill rotWithShape="1">
          <a:blip r:embed="rId2">
            <a:extLst>
              <a:ext uri="{28A0092B-C50C-407E-A947-70E740481C1C}">
                <a14:useLocalDpi xmlns:a14="http://schemas.microsoft.com/office/drawing/2010/main" val="0"/>
              </a:ext>
            </a:extLst>
          </a:blip>
          <a:srcRect t="3230" b="3230"/>
          <a:stretch/>
        </p:blipFill>
        <p:spPr>
          <a:xfrm rot="16200000">
            <a:off x="3590044" y="1304044"/>
            <a:ext cx="6858000" cy="4249911"/>
          </a:xfrm>
          <a:prstGeom prst="rect">
            <a:avLst/>
          </a:prstGeom>
        </p:spPr>
      </p:pic>
    </p:spTree>
    <p:extLst>
      <p:ext uri="{BB962C8B-B14F-4D97-AF65-F5344CB8AC3E}">
        <p14:creationId xmlns:p14="http://schemas.microsoft.com/office/powerpoint/2010/main" val="692788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lein air, nuage, arbre, Station de montagne&#10;&#10;Description générée automatiquement">
            <a:extLst>
              <a:ext uri="{FF2B5EF4-FFF2-40B4-BE49-F238E27FC236}">
                <a16:creationId xmlns:a16="http://schemas.microsoft.com/office/drawing/2014/main" id="{0C0B24E5-E8B2-18A3-54E3-7BFA3C976D3F}"/>
              </a:ext>
            </a:extLst>
          </p:cNvPr>
          <p:cNvPicPr>
            <a:picLocks noChangeAspect="1"/>
          </p:cNvPicPr>
          <p:nvPr/>
        </p:nvPicPr>
        <p:blipFill rotWithShape="1">
          <a:blip r:embed="rId2">
            <a:extLst>
              <a:ext uri="{28A0092B-C50C-407E-A947-70E740481C1C}">
                <a14:useLocalDpi xmlns:a14="http://schemas.microsoft.com/office/drawing/2010/main" val="0"/>
              </a:ext>
            </a:extLst>
          </a:blip>
          <a:srcRect l="4650" r="16039"/>
          <a:stretch/>
        </p:blipFill>
        <p:spPr>
          <a:xfrm>
            <a:off x="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253FCC4A-111B-A5CB-618E-E0AD24B05BBB}"/>
              </a:ext>
            </a:extLst>
          </p:cNvPr>
          <p:cNvSpPr>
            <a:spLocks noGrp="1"/>
          </p:cNvSpPr>
          <p:nvPr>
            <p:ph type="title"/>
          </p:nvPr>
        </p:nvSpPr>
        <p:spPr>
          <a:xfrm>
            <a:off x="5648707" y="365125"/>
            <a:ext cx="2866642" cy="1899912"/>
          </a:xfrm>
        </p:spPr>
        <p:txBody>
          <a:bodyPr>
            <a:noAutofit/>
          </a:bodyPr>
          <a:lstStyle/>
          <a:p>
            <a:pPr>
              <a:lnSpc>
                <a:spcPct val="90000"/>
              </a:lnSpc>
            </a:pPr>
            <a:r>
              <a:rPr lang="en-GB" sz="4000" b="1" dirty="0">
                <a:effectLst/>
                <a:latin typeface="Times New Roman" panose="02020603050405020304" pitchFamily="18" charset="0"/>
                <a:ea typeface="Times New Roman" panose="02020603050405020304" pitchFamily="18" charset="0"/>
                <a:cs typeface="Times New Roman" panose="02020603050405020304" pitchFamily="18" charset="0"/>
              </a:rPr>
              <a:t>Scientific definition of a forest</a:t>
            </a:r>
            <a:endParaRPr lang="en-GB"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7D19DC42-DA54-67E7-0017-92728342DF26}"/>
              </a:ext>
            </a:extLst>
          </p:cNvPr>
          <p:cNvSpPr>
            <a:spLocks noGrp="1"/>
          </p:cNvSpPr>
          <p:nvPr>
            <p:ph idx="1"/>
          </p:nvPr>
        </p:nvSpPr>
        <p:spPr>
          <a:xfrm>
            <a:off x="5648707" y="2434201"/>
            <a:ext cx="2866642" cy="3742762"/>
          </a:xfrm>
        </p:spPr>
        <p:txBody>
          <a:bodyPr>
            <a:normAutofit/>
          </a:bodyPr>
          <a:lstStyle/>
          <a:p>
            <a:pPr marL="0" indent="0" algn="just">
              <a:buNone/>
            </a:pPr>
            <a:r>
              <a:rPr lang="fr-FR" sz="1700" dirty="0">
                <a:effectLst/>
                <a:latin typeface="Times" pitchFamily="2" charset="0"/>
                <a:ea typeface="Times New Roman" panose="02020603050405020304" pitchFamily="18" charset="0"/>
                <a:cs typeface="Times New Roman" panose="02020603050405020304" pitchFamily="18" charset="0"/>
              </a:rPr>
              <a:t>« Communauté vivante, constituée par un certain nombre de population végétales et animales liées par des relations intra–et interspécifiques. Cet ensemble structuré et fonctionnel constitue un écosystème. »</a:t>
            </a:r>
          </a:p>
          <a:p>
            <a:pPr marL="0" indent="0" algn="just">
              <a:buNone/>
            </a:pPr>
            <a:r>
              <a:rPr lang="fr-FR" sz="1700" i="1" dirty="0">
                <a:latin typeface="Times" pitchFamily="2" charset="0"/>
                <a:ea typeface="Times New Roman" panose="02020603050405020304" pitchFamily="18" charset="0"/>
                <a:cs typeface="Times New Roman" panose="02020603050405020304" pitchFamily="18" charset="0"/>
              </a:rPr>
              <a:t>– </a:t>
            </a:r>
            <a:r>
              <a:rPr lang="fr-FR" sz="1700" i="1" dirty="0" err="1">
                <a:effectLst/>
                <a:latin typeface="Times" pitchFamily="2" charset="0"/>
                <a:ea typeface="Times New Roman" panose="02020603050405020304" pitchFamily="18" charset="0"/>
                <a:cs typeface="Times New Roman" panose="02020603050405020304" pitchFamily="18" charset="0"/>
              </a:rPr>
              <a:t>Encyclopedia</a:t>
            </a:r>
            <a:r>
              <a:rPr lang="fr-FR" sz="1700" i="1" dirty="0">
                <a:effectLst/>
                <a:latin typeface="Times" pitchFamily="2" charset="0"/>
                <a:ea typeface="Times New Roman" panose="02020603050405020304" pitchFamily="18" charset="0"/>
                <a:cs typeface="Times New Roman" panose="02020603050405020304" pitchFamily="18" charset="0"/>
              </a:rPr>
              <a:t> </a:t>
            </a:r>
            <a:r>
              <a:rPr lang="fr-FR" sz="1700" i="1" dirty="0" err="1">
                <a:effectLst/>
                <a:latin typeface="Times" pitchFamily="2" charset="0"/>
                <a:ea typeface="Times New Roman" panose="02020603050405020304" pitchFamily="18" charset="0"/>
                <a:cs typeface="Times New Roman" panose="02020603050405020304" pitchFamily="18" charset="0"/>
              </a:rPr>
              <a:t>universalis</a:t>
            </a:r>
            <a:r>
              <a:rPr lang="fr-FR" sz="1700" i="1" dirty="0">
                <a:effectLst/>
                <a:latin typeface="Times" pitchFamily="2" charset="0"/>
                <a:ea typeface="Times New Roman" panose="02020603050405020304" pitchFamily="18" charset="0"/>
                <a:cs typeface="Times New Roman" panose="02020603050405020304" pitchFamily="18" charset="0"/>
              </a:rPr>
              <a:t>. Dictionnaire de l’écologie</a:t>
            </a:r>
            <a:r>
              <a:rPr lang="fr-FR" sz="1700" dirty="0">
                <a:effectLst/>
                <a:latin typeface="Times" pitchFamily="2" charset="0"/>
                <a:ea typeface="Times New Roman" panose="02020603050405020304" pitchFamily="18" charset="0"/>
                <a:cs typeface="Times New Roman" panose="02020603050405020304" pitchFamily="18" charset="0"/>
              </a:rPr>
              <a:t>, Paris, Albin-Michel, 604</a:t>
            </a:r>
            <a:endParaRPr lang="fr-BE" sz="1700" dirty="0">
              <a:effectLst/>
              <a:latin typeface="Cambria" panose="02040503050406030204" pitchFamily="18" charset="0"/>
              <a:ea typeface="MS Mincho" panose="02020609040205080304" pitchFamily="49" charset="-128"/>
              <a:cs typeface="Times New Roman" panose="02020603050405020304" pitchFamily="18" charset="0"/>
            </a:endParaRPr>
          </a:p>
          <a:p>
            <a:pPr algn="just"/>
            <a:endParaRPr lang="fr-FR" sz="1700" dirty="0"/>
          </a:p>
        </p:txBody>
      </p:sp>
    </p:spTree>
    <p:extLst>
      <p:ext uri="{BB962C8B-B14F-4D97-AF65-F5344CB8AC3E}">
        <p14:creationId xmlns:p14="http://schemas.microsoft.com/office/powerpoint/2010/main" val="347012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630936" y="256032"/>
            <a:ext cx="7879842" cy="1014984"/>
          </a:xfrm>
        </p:spPr>
        <p:txBody>
          <a:bodyPr anchor="b">
            <a:normAutofit/>
          </a:bodyPr>
          <a:lstStyle/>
          <a:p>
            <a:r>
              <a:rPr lang="en-GB" sz="4000" b="1" dirty="0">
                <a:latin typeface="Times New Roman" panose="02020603050405020304" pitchFamily="18" charset="0"/>
                <a:cs typeface="Times New Roman" panose="02020603050405020304" pitchFamily="18" charset="0"/>
              </a:rPr>
              <a:t>What is an ecosystem?</a:t>
            </a:r>
          </a:p>
        </p:txBody>
      </p:sp>
      <p:sp>
        <p:nvSpPr>
          <p:cNvPr id="44" name="Rectangle 4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 name="Rectangle 4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Espace réservé du contenu 2">
            <a:extLst>
              <a:ext uri="{FF2B5EF4-FFF2-40B4-BE49-F238E27FC236}">
                <a16:creationId xmlns:a16="http://schemas.microsoft.com/office/drawing/2014/main" id="{BD1B4E9F-BB39-51E2-0420-EED7CF8C693B}"/>
              </a:ext>
            </a:extLst>
          </p:cNvPr>
          <p:cNvGraphicFramePr>
            <a:graphicFrameLocks noGrp="1"/>
          </p:cNvGraphicFramePr>
          <p:nvPr>
            <p:ph idx="1"/>
            <p:extLst>
              <p:ext uri="{D42A27DB-BD31-4B8C-83A1-F6EECF244321}">
                <p14:modId xmlns:p14="http://schemas.microsoft.com/office/powerpoint/2010/main" val="1854410376"/>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9920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F92874-7B64-EB98-D12D-170B412D89E7}"/>
              </a:ext>
            </a:extLst>
          </p:cNvPr>
          <p:cNvSpPr>
            <a:spLocks noGrp="1"/>
          </p:cNvSpPr>
          <p:nvPr>
            <p:ph type="title"/>
          </p:nvPr>
        </p:nvSpPr>
        <p:spPr>
          <a:xfrm>
            <a:off x="457200" y="274638"/>
            <a:ext cx="8229600" cy="778098"/>
          </a:xfrm>
        </p:spPr>
        <p:txBody>
          <a:bodyPr>
            <a:noAutofit/>
          </a:bodyPr>
          <a:lstStyle/>
          <a:p>
            <a:r>
              <a:rPr lang="en-GB" sz="4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Main forest habitats</a:t>
            </a:r>
            <a:endParaRPr lang="en-GB"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C36456C6-0F93-6A89-738D-F4A57825633C}"/>
              </a:ext>
            </a:extLst>
          </p:cNvPr>
          <p:cNvSpPr>
            <a:spLocks noGrp="1"/>
          </p:cNvSpPr>
          <p:nvPr>
            <p:ph idx="1"/>
          </p:nvPr>
        </p:nvSpPr>
        <p:spPr>
          <a:xfrm>
            <a:off x="457200" y="1124744"/>
            <a:ext cx="8229600" cy="5400600"/>
          </a:xfrm>
        </p:spPr>
        <p:txBody>
          <a:bodyPr>
            <a:noAutofit/>
          </a:bodyPr>
          <a:lstStyle/>
          <a:p>
            <a:pPr algn="just"/>
            <a:r>
              <a:rPr lang="en-GB" sz="1700" b="1" dirty="0">
                <a:latin typeface="Times New Roman" panose="02020603050405020304" pitchFamily="18" charset="0"/>
                <a:cs typeface="Times New Roman" panose="02020603050405020304" pitchFamily="18" charset="0"/>
              </a:rPr>
              <a:t>Tropical forest</a:t>
            </a:r>
            <a:r>
              <a:rPr lang="en-GB" sz="1700" dirty="0">
                <a:latin typeface="Times New Roman" panose="02020603050405020304" pitchFamily="18" charset="0"/>
                <a:cs typeface="Times New Roman" panose="02020603050405020304" pitchFamily="18" charset="0"/>
              </a:rPr>
              <a:t>: The natural and semi-natural tropical or subtropical forest ecosystems, whether primary or secondary, whether closed or open forests, in both dry and humid areas. The areas concerned are those found within the tropics and subtropics delimited by the 30th northern and southern parallels.</a:t>
            </a:r>
          </a:p>
          <a:p>
            <a:pPr algn="just"/>
            <a:endParaRPr lang="en-GB" sz="1700" dirty="0">
              <a:latin typeface="Times New Roman" panose="02020603050405020304" pitchFamily="18" charset="0"/>
              <a:cs typeface="Times New Roman" panose="02020603050405020304" pitchFamily="18" charset="0"/>
            </a:endParaRPr>
          </a:p>
          <a:p>
            <a:pPr algn="just"/>
            <a:r>
              <a:rPr lang="en-GB" sz="1700" b="1" dirty="0">
                <a:latin typeface="Times New Roman" panose="02020603050405020304" pitchFamily="18" charset="0"/>
                <a:cs typeface="Times New Roman" panose="02020603050405020304" pitchFamily="18" charset="0"/>
              </a:rPr>
              <a:t>Temperate forest</a:t>
            </a:r>
            <a:r>
              <a:rPr lang="en-GB" sz="1700" dirty="0">
                <a:latin typeface="Times New Roman" panose="02020603050405020304" pitchFamily="18" charset="0"/>
                <a:cs typeface="Times New Roman" panose="02020603050405020304" pitchFamily="18" charset="0"/>
              </a:rPr>
              <a:t>: Mixed forest of conifers and broad-leaf deciduous trees, or mixed conifer and broad-leaf evergreen trees, or entirely broad-leaf deciduous, or entirely broad-leaf evergreen trees, found in temperate regions across the world; characterized by high rainfall, warm summers, cold winters occasionally </a:t>
            </a:r>
            <a:r>
              <a:rPr lang="en-GB" sz="1700" dirty="0" err="1">
                <a:latin typeface="Times New Roman" panose="02020603050405020304" pitchFamily="18" charset="0"/>
                <a:cs typeface="Times New Roman" panose="02020603050405020304" pitchFamily="18" charset="0"/>
              </a:rPr>
              <a:t>subzero</a:t>
            </a:r>
            <a:r>
              <a:rPr lang="en-GB" sz="1700" dirty="0">
                <a:latin typeface="Times New Roman" panose="02020603050405020304" pitchFamily="18" charset="0"/>
                <a:cs typeface="Times New Roman" panose="02020603050405020304" pitchFamily="18" charset="0"/>
              </a:rPr>
              <a:t>, seasonality; typically with dense canopies, understorey saplings and tall shrubs, large animals, carnivores dominant, very rich in bird species.</a:t>
            </a:r>
          </a:p>
          <a:p>
            <a:pPr algn="just"/>
            <a:endParaRPr lang="en-GB" sz="1700" dirty="0">
              <a:latin typeface="Times New Roman" panose="02020603050405020304" pitchFamily="18" charset="0"/>
              <a:cs typeface="Times New Roman" panose="02020603050405020304" pitchFamily="18" charset="0"/>
            </a:endParaRPr>
          </a:p>
          <a:p>
            <a:pPr algn="just"/>
            <a:r>
              <a:rPr lang="en-GB" sz="1700" b="1" dirty="0">
                <a:latin typeface="Times New Roman" panose="02020603050405020304" pitchFamily="18" charset="0"/>
                <a:cs typeface="Times New Roman" panose="02020603050405020304" pitchFamily="18" charset="0"/>
              </a:rPr>
              <a:t>Boreal forest</a:t>
            </a:r>
            <a:r>
              <a:rPr lang="en-GB" sz="1700" dirty="0">
                <a:latin typeface="Times New Roman" panose="02020603050405020304" pitchFamily="18" charset="0"/>
                <a:cs typeface="Times New Roman" panose="02020603050405020304" pitchFamily="18" charset="0"/>
              </a:rPr>
              <a:t>: The northern hemisphere, circumpolar, tundra forest type consisting primarily of black spruce and white spruce with balsam fir, birch and aspen.</a:t>
            </a:r>
          </a:p>
          <a:p>
            <a:pPr algn="just"/>
            <a:endParaRPr lang="en-GB" sz="1700" dirty="0">
              <a:latin typeface="Times New Roman" panose="02020603050405020304" pitchFamily="18" charset="0"/>
              <a:cs typeface="Times New Roman" panose="02020603050405020304" pitchFamily="18" charset="0"/>
            </a:endParaRPr>
          </a:p>
          <a:p>
            <a:pPr algn="just"/>
            <a:r>
              <a:rPr lang="en-GB" sz="1700" b="1" dirty="0">
                <a:latin typeface="Times New Roman" panose="02020603050405020304" pitchFamily="18" charset="0"/>
                <a:cs typeface="Times New Roman" panose="02020603050405020304" pitchFamily="18" charset="0"/>
              </a:rPr>
              <a:t>Mangrove forest</a:t>
            </a:r>
            <a:r>
              <a:rPr lang="en-GB" sz="1700" dirty="0">
                <a:latin typeface="Times New Roman" panose="02020603050405020304" pitchFamily="18" charset="0"/>
                <a:cs typeface="Times New Roman" panose="02020603050405020304" pitchFamily="18" charset="0"/>
              </a:rPr>
              <a:t>: A community of salt-tolerant trees and shrubs, with many other associated organisms, that grows on some tropical and sub-tropical coasts in a zone roughly coinciding with the intertidal zone.</a:t>
            </a:r>
          </a:p>
          <a:p>
            <a:pPr marL="0" indent="0" algn="r">
              <a:buNone/>
            </a:pPr>
            <a:r>
              <a:rPr lang="en-GB" sz="1400" dirty="0">
                <a:latin typeface="Times New Roman" panose="02020603050405020304" pitchFamily="18" charset="0"/>
                <a:cs typeface="Times New Roman" panose="02020603050405020304" pitchFamily="18" charset="0"/>
              </a:rPr>
              <a:t>(European Environment Agency’s online glossary)</a:t>
            </a:r>
          </a:p>
        </p:txBody>
      </p:sp>
    </p:spTree>
    <p:extLst>
      <p:ext uri="{BB962C8B-B14F-4D97-AF65-F5344CB8AC3E}">
        <p14:creationId xmlns:p14="http://schemas.microsoft.com/office/powerpoint/2010/main" val="1416211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E0BD85-2E3C-394F-3915-E3CD6B765500}"/>
              </a:ext>
            </a:extLst>
          </p:cNvPr>
          <p:cNvSpPr>
            <a:spLocks noGrp="1"/>
          </p:cNvSpPr>
          <p:nvPr>
            <p:ph type="title"/>
          </p:nvPr>
        </p:nvSpPr>
        <p:spPr/>
        <p:txBody>
          <a:bodyPr>
            <a:normAutofit/>
          </a:bodyPr>
          <a:lstStyle/>
          <a:p>
            <a:r>
              <a:rPr lang="en-GB" sz="4000" b="1" dirty="0">
                <a:latin typeface="Times New Roman" panose="02020603050405020304" pitchFamily="18" charset="0"/>
                <a:cs typeface="Times New Roman" panose="02020603050405020304" pitchFamily="18" charset="0"/>
              </a:rPr>
              <a:t>What is an habitat?</a:t>
            </a:r>
            <a:endParaRPr lang="en-GB" sz="40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19722EE1-8FA7-EDE8-CBC3-B3F6686E18E8}"/>
              </a:ext>
            </a:extLst>
          </p:cNvPr>
          <p:cNvSpPr>
            <a:spLocks noGrp="1"/>
          </p:cNvSpPr>
          <p:nvPr>
            <p:ph idx="1"/>
          </p:nvPr>
        </p:nvSpPr>
        <p:spPr/>
        <p:txBody>
          <a:bodyPr>
            <a:normAutofit lnSpcReduction="10000"/>
          </a:bodyPr>
          <a:lstStyle/>
          <a:p>
            <a:pPr marL="0" indent="0" algn="just">
              <a:buNone/>
            </a:pPr>
            <a:r>
              <a:rPr lang="en-GB" b="1" i="0" dirty="0">
                <a:solidFill>
                  <a:srgbClr val="1D1D1D"/>
                </a:solidFill>
                <a:effectLst/>
                <a:latin typeface="Times New Roman" panose="02020603050405020304" pitchFamily="18" charset="0"/>
                <a:cs typeface="Times New Roman" panose="02020603050405020304" pitchFamily="18" charset="0"/>
              </a:rPr>
              <a:t>Article 2 CBD</a:t>
            </a:r>
            <a:r>
              <a:rPr lang="en-GB" i="0" dirty="0">
                <a:solidFill>
                  <a:srgbClr val="1D1D1D"/>
                </a:solidFill>
                <a:effectLst/>
                <a:latin typeface="Times New Roman" panose="02020603050405020304" pitchFamily="18" charset="0"/>
                <a:cs typeface="Times New Roman" panose="02020603050405020304" pitchFamily="18" charset="0"/>
              </a:rPr>
              <a:t>:</a:t>
            </a:r>
            <a:r>
              <a:rPr lang="en-GB" b="1" i="0" dirty="0">
                <a:solidFill>
                  <a:srgbClr val="1D1D1D"/>
                </a:solidFill>
                <a:effectLst/>
                <a:latin typeface="Times New Roman" panose="02020603050405020304" pitchFamily="18" charset="0"/>
                <a:cs typeface="Times New Roman" panose="02020603050405020304" pitchFamily="18" charset="0"/>
              </a:rPr>
              <a:t> </a:t>
            </a:r>
            <a:r>
              <a:rPr lang="en-GB" dirty="0">
                <a:solidFill>
                  <a:srgbClr val="1D1D1D"/>
                </a:solidFill>
                <a:latin typeface="Times New Roman" panose="02020603050405020304" pitchFamily="18" charset="0"/>
                <a:cs typeface="Times New Roman" panose="02020603050405020304" pitchFamily="18" charset="0"/>
              </a:rPr>
              <a:t>“</a:t>
            </a:r>
            <a:r>
              <a:rPr lang="en-GB" b="0" i="0" dirty="0">
                <a:solidFill>
                  <a:srgbClr val="1D1D1D"/>
                </a:solidFill>
                <a:effectLst/>
                <a:latin typeface="Times New Roman" panose="02020603050405020304" pitchFamily="18" charset="0"/>
                <a:cs typeface="Times New Roman" panose="02020603050405020304" pitchFamily="18" charset="0"/>
              </a:rPr>
              <a:t>Habitat</a:t>
            </a:r>
            <a:r>
              <a:rPr lang="en-GB" dirty="0">
                <a:solidFill>
                  <a:srgbClr val="1D1D1D"/>
                </a:solidFill>
                <a:latin typeface="Times New Roman" panose="02020603050405020304" pitchFamily="18" charset="0"/>
                <a:cs typeface="Times New Roman" panose="02020603050405020304" pitchFamily="18" charset="0"/>
              </a:rPr>
              <a:t>”</a:t>
            </a:r>
            <a:r>
              <a:rPr lang="en-GB" b="0" i="0" dirty="0">
                <a:solidFill>
                  <a:srgbClr val="1D1D1D"/>
                </a:solidFill>
                <a:effectLst/>
                <a:latin typeface="Times New Roman" panose="02020603050405020304" pitchFamily="18" charset="0"/>
                <a:cs typeface="Times New Roman" panose="02020603050405020304" pitchFamily="18" charset="0"/>
              </a:rPr>
              <a:t> means the place or type of site where an organism or population naturally occurs.</a:t>
            </a:r>
          </a:p>
          <a:p>
            <a:pPr marL="0" indent="0" algn="just">
              <a:buNone/>
            </a:pPr>
            <a:endParaRPr lang="en-GB" b="0" i="0" dirty="0">
              <a:solidFill>
                <a:srgbClr val="333333"/>
              </a:solidFill>
              <a:effectLst/>
              <a:latin typeface="Times New Roman" panose="02020603050405020304" pitchFamily="18" charset="0"/>
              <a:cs typeface="Times New Roman" panose="02020603050405020304" pitchFamily="18" charset="0"/>
            </a:endParaRPr>
          </a:p>
          <a:p>
            <a:pPr marL="0" indent="0" algn="just">
              <a:buNone/>
            </a:pPr>
            <a:endParaRPr lang="en-GB" dirty="0">
              <a:solidFill>
                <a:srgbClr val="333333"/>
              </a:solidFill>
              <a:latin typeface="Times New Roman" panose="02020603050405020304" pitchFamily="18" charset="0"/>
              <a:cs typeface="Times New Roman" panose="02020603050405020304" pitchFamily="18" charset="0"/>
            </a:endParaRPr>
          </a:p>
          <a:p>
            <a:pPr marL="0" indent="0" algn="just">
              <a:buNone/>
            </a:pPr>
            <a:r>
              <a:rPr lang="en-GB" b="1" dirty="0">
                <a:solidFill>
                  <a:srgbClr val="333333"/>
                </a:solidFill>
                <a:latin typeface="Times New Roman" panose="02020603050405020304" pitchFamily="18" charset="0"/>
                <a:cs typeface="Times New Roman" panose="02020603050405020304" pitchFamily="18" charset="0"/>
              </a:rPr>
              <a:t>Article 1 Habitats Directive</a:t>
            </a:r>
            <a:r>
              <a:rPr lang="en-GB" dirty="0">
                <a:solidFill>
                  <a:srgbClr val="333333"/>
                </a:solidFill>
                <a:latin typeface="Times New Roman" panose="02020603050405020304" pitchFamily="18" charset="0"/>
                <a:cs typeface="Times New Roman" panose="02020603050405020304" pitchFamily="18" charset="0"/>
              </a:rPr>
              <a:t>:</a:t>
            </a:r>
            <a:r>
              <a:rPr lang="en-GB" b="1" dirty="0">
                <a:solidFill>
                  <a:srgbClr val="333333"/>
                </a:solidFill>
                <a:latin typeface="Times New Roman" panose="02020603050405020304" pitchFamily="18" charset="0"/>
                <a:cs typeface="Times New Roman" panose="02020603050405020304" pitchFamily="18" charset="0"/>
              </a:rPr>
              <a:t> </a:t>
            </a:r>
            <a:r>
              <a:rPr lang="en-GB" b="0" i="0" dirty="0">
                <a:solidFill>
                  <a:srgbClr val="333333"/>
                </a:solidFill>
                <a:effectLst/>
                <a:latin typeface="Times New Roman" panose="02020603050405020304" pitchFamily="18" charset="0"/>
                <a:cs typeface="Times New Roman" panose="02020603050405020304" pitchFamily="18" charset="0"/>
              </a:rPr>
              <a:t>habitat of a species means an environment defined by specific abiotic and biotic factors, in which the species lives at any stage of its biological cycle.</a:t>
            </a:r>
            <a:endParaRPr lang="en-GB" dirty="0">
              <a:latin typeface="Times New Roman" panose="02020603050405020304" pitchFamily="18" charset="0"/>
              <a:cs typeface="Times New Roman" panose="02020603050405020304" pitchFamily="18" charset="0"/>
            </a:endParaRPr>
          </a:p>
        </p:txBody>
      </p:sp>
      <p:pic>
        <p:nvPicPr>
          <p:cNvPr id="5" name="Image 4" descr="Une image contenant Graphique, Police, graphisme, vert&#10;&#10;Description générée automatiquement">
            <a:extLst>
              <a:ext uri="{FF2B5EF4-FFF2-40B4-BE49-F238E27FC236}">
                <a16:creationId xmlns:a16="http://schemas.microsoft.com/office/drawing/2014/main" id="{FB20326D-3E54-537D-75FD-8A16DA8E1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2852936"/>
            <a:ext cx="2451100" cy="952500"/>
          </a:xfrm>
          <a:prstGeom prst="rect">
            <a:avLst/>
          </a:prstGeom>
        </p:spPr>
      </p:pic>
    </p:spTree>
    <p:extLst>
      <p:ext uri="{BB962C8B-B14F-4D97-AF65-F5344CB8AC3E}">
        <p14:creationId xmlns:p14="http://schemas.microsoft.com/office/powerpoint/2010/main" val="8957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0BC138-6206-7BCB-41FF-297BB8CB346A}"/>
              </a:ext>
            </a:extLst>
          </p:cNvPr>
          <p:cNvSpPr>
            <a:spLocks noGrp="1"/>
          </p:cNvSpPr>
          <p:nvPr>
            <p:ph type="title"/>
          </p:nvPr>
        </p:nvSpPr>
        <p:spPr/>
        <p:txBody>
          <a:bodyPr>
            <a:noAutofit/>
          </a:bodyPr>
          <a:lstStyle/>
          <a:p>
            <a:r>
              <a:rPr lang="en-GB" sz="4000" b="1" dirty="0">
                <a:latin typeface="Times New Roman" panose="02020603050405020304" pitchFamily="18" charset="0"/>
                <a:cs typeface="Times New Roman" panose="02020603050405020304" pitchFamily="18" charset="0"/>
              </a:rPr>
              <a:t>Forest habitats under Annex I of the 1992 Habitats Directive</a:t>
            </a:r>
          </a:p>
        </p:txBody>
      </p:sp>
      <p:sp>
        <p:nvSpPr>
          <p:cNvPr id="3" name="Espace réservé du contenu 2">
            <a:extLst>
              <a:ext uri="{FF2B5EF4-FFF2-40B4-BE49-F238E27FC236}">
                <a16:creationId xmlns:a16="http://schemas.microsoft.com/office/drawing/2014/main" id="{C8DD6C98-B82B-7A00-F0AB-F1B5C2830866}"/>
              </a:ext>
            </a:extLst>
          </p:cNvPr>
          <p:cNvSpPr>
            <a:spLocks noGrp="1"/>
          </p:cNvSpPr>
          <p:nvPr>
            <p:ph idx="1"/>
          </p:nvPr>
        </p:nvSpPr>
        <p:spPr>
          <a:xfrm>
            <a:off x="457200" y="1600200"/>
            <a:ext cx="8229600" cy="4709120"/>
          </a:xfrm>
        </p:spPr>
        <p:txBody>
          <a:bodyPr>
            <a:noAutofit/>
          </a:bodyPr>
          <a:lstStyle/>
          <a:p>
            <a:pPr marL="0" indent="0" algn="just">
              <a:buNone/>
            </a:pPr>
            <a:endPar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endParaRPr>
          </a:p>
          <a:p>
            <a:pPr marL="0" indent="0" algn="just">
              <a:buNone/>
            </a:pPr>
            <a:r>
              <a:rPr lang="en-GB" sz="2200" dirty="0">
                <a:solidFill>
                  <a:srgbClr val="333333"/>
                </a:solidFill>
                <a:latin typeface="Times New Roman" panose="02020603050405020304" pitchFamily="18" charset="0"/>
                <a:ea typeface="Arial Unicode MS" panose="020B0604020202020204" pitchFamily="34" charset="-128"/>
                <a:cs typeface="Times New Roman" panose="02020603050405020304" pitchFamily="18" charset="0"/>
              </a:rPr>
              <a:t>“</a:t>
            </a: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(Sub)natural woodland vegetation comprising native species forming forests of tall trees, with typical undergrowth, and meeting the following criteria: rare or residual, and/or hosting species of Community interest.”</a:t>
            </a:r>
          </a:p>
          <a:p>
            <a:pPr marL="0" indent="0" algn="just">
              <a:buNone/>
            </a:pP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 </a:t>
            </a:r>
          </a:p>
          <a:p>
            <a:pPr marL="0" indent="0" algn="just">
              <a:buNone/>
            </a:pP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90.    Forests of Boreal Europe</a:t>
            </a:r>
          </a:p>
          <a:p>
            <a:pPr marL="0" indent="0" algn="just">
              <a:buNone/>
            </a:pP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91.    </a:t>
            </a:r>
            <a:r>
              <a:rPr lang="en-GB" sz="2200" i="0" dirty="0">
                <a:solidFill>
                  <a:srgbClr val="202122"/>
                </a:solidFill>
                <a:effectLst/>
                <a:latin typeface="Times New Roman" panose="02020603050405020304" pitchFamily="18" charset="0"/>
                <a:cs typeface="Times New Roman" panose="02020603050405020304" pitchFamily="18" charset="0"/>
              </a:rPr>
              <a:t>Forests of temperate Europe</a:t>
            </a:r>
          </a:p>
          <a:p>
            <a:pPr marL="0" indent="0" algn="just">
              <a:buNone/>
            </a:pP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92.    </a:t>
            </a:r>
            <a:r>
              <a:rPr lang="en-GB" sz="2200" i="0" dirty="0">
                <a:solidFill>
                  <a:srgbClr val="202122"/>
                </a:solidFill>
                <a:effectLst/>
                <a:latin typeface="Times New Roman" panose="02020603050405020304" pitchFamily="18" charset="0"/>
                <a:cs typeface="Times New Roman" panose="02020603050405020304" pitchFamily="18" charset="0"/>
              </a:rPr>
              <a:t>Mediterranean deciduous forests</a:t>
            </a:r>
          </a:p>
          <a:p>
            <a:pPr marL="0" indent="0" algn="just">
              <a:buNone/>
            </a:pP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93.    </a:t>
            </a:r>
            <a:r>
              <a:rPr lang="en-GB" sz="2200" i="0" dirty="0">
                <a:solidFill>
                  <a:srgbClr val="202122"/>
                </a:solidFill>
                <a:effectLst/>
                <a:latin typeface="Times New Roman" panose="02020603050405020304" pitchFamily="18" charset="0"/>
                <a:cs typeface="Times New Roman" panose="02020603050405020304" pitchFamily="18" charset="0"/>
              </a:rPr>
              <a:t>Mediterranean sclerophyllous forests</a:t>
            </a:r>
          </a:p>
          <a:p>
            <a:pPr marL="0" indent="0" algn="just">
              <a:buNone/>
            </a:pP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94.    Temperate mountainous coniferous forests</a:t>
            </a:r>
            <a:endParaRPr lang="en-GB" sz="2200" i="0" dirty="0">
              <a:solidFill>
                <a:srgbClr val="202122"/>
              </a:solidFill>
              <a:effectLst/>
              <a:latin typeface="Times New Roman" panose="02020603050405020304" pitchFamily="18" charset="0"/>
              <a:cs typeface="Times New Roman" panose="02020603050405020304" pitchFamily="18" charset="0"/>
            </a:endParaRPr>
          </a:p>
          <a:p>
            <a:pPr marL="0" indent="0" algn="just">
              <a:buNone/>
            </a:pP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95.    Mediterranean and </a:t>
            </a:r>
            <a:r>
              <a:rPr lang="en-GB" sz="2200" i="0" dirty="0" err="1">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Macaronesian</a:t>
            </a:r>
            <a:r>
              <a:rPr lang="en-GB" sz="2200" i="0" dirty="0">
                <a:solidFill>
                  <a:srgbClr val="333333"/>
                </a:solidFill>
                <a:effectLst/>
                <a:latin typeface="Times New Roman" panose="02020603050405020304" pitchFamily="18" charset="0"/>
                <a:ea typeface="Arial Unicode MS" panose="020B0604020202020204" pitchFamily="34" charset="-128"/>
                <a:cs typeface="Times New Roman" panose="02020603050405020304" pitchFamily="18" charset="0"/>
              </a:rPr>
              <a:t> mountainous coniferous forests</a:t>
            </a:r>
            <a:endParaRPr lang="en-GB" sz="2200" i="0" dirty="0">
              <a:solidFill>
                <a:srgbClr val="20212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126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Freeform: Shape 4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Freeform: Shape 5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6F910529-F74D-C9F9-5643-011FFA94CF63}"/>
              </a:ext>
            </a:extLst>
          </p:cNvPr>
          <p:cNvSpPr>
            <a:spLocks noGrp="1"/>
          </p:cNvSpPr>
          <p:nvPr>
            <p:ph type="title"/>
          </p:nvPr>
        </p:nvSpPr>
        <p:spPr>
          <a:xfrm>
            <a:off x="466344" y="1161288"/>
            <a:ext cx="2702052" cy="4526280"/>
          </a:xfrm>
        </p:spPr>
        <p:txBody>
          <a:bodyPr>
            <a:normAutofit/>
          </a:bodyPr>
          <a:lstStyle/>
          <a:p>
            <a:r>
              <a:rPr lang="en-GB" sz="4000" b="1" dirty="0">
                <a:latin typeface="Times New Roman" panose="02020603050405020304" pitchFamily="18" charset="0"/>
                <a:cs typeface="Times New Roman" panose="02020603050405020304" pitchFamily="18" charset="0"/>
              </a:rPr>
              <a:t>What is a species?</a:t>
            </a:r>
            <a:endParaRPr lang="en-GB" sz="4000" dirty="0">
              <a:latin typeface="Times New Roman" panose="02020603050405020304" pitchFamily="18" charset="0"/>
              <a:cs typeface="Times New Roman" panose="02020603050405020304" pitchFamily="18" charset="0"/>
            </a:endParaRPr>
          </a:p>
        </p:txBody>
      </p:sp>
      <p:sp>
        <p:nvSpPr>
          <p:cNvPr id="54" name="Rectangle 5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Espace réservé du contenu 2">
            <a:extLst>
              <a:ext uri="{FF2B5EF4-FFF2-40B4-BE49-F238E27FC236}">
                <a16:creationId xmlns:a16="http://schemas.microsoft.com/office/drawing/2014/main" id="{0D2E358C-ACD5-D673-7B27-0E4AC122BE6D}"/>
              </a:ext>
            </a:extLst>
          </p:cNvPr>
          <p:cNvSpPr>
            <a:spLocks noGrp="1"/>
          </p:cNvSpPr>
          <p:nvPr>
            <p:ph idx="1"/>
          </p:nvPr>
        </p:nvSpPr>
        <p:spPr>
          <a:xfrm>
            <a:off x="3779912" y="116632"/>
            <a:ext cx="5040559" cy="6552728"/>
          </a:xfrm>
        </p:spPr>
        <p:txBody>
          <a:bodyPr anchor="ctr">
            <a:noAutofit/>
          </a:bodyPr>
          <a:lstStyle/>
          <a:p>
            <a:pPr marL="0" indent="0" algn="just">
              <a:lnSpc>
                <a:spcPct val="90000"/>
              </a:lnSpc>
              <a:buNone/>
            </a:pPr>
            <a:r>
              <a:rPr lang="en-GB" sz="1900" b="1" dirty="0">
                <a:effectLst/>
                <a:latin typeface="Times New Roman" panose="02020603050405020304" pitchFamily="18" charset="0"/>
                <a:cs typeface="Times New Roman" panose="02020603050405020304" pitchFamily="18" charset="0"/>
              </a:rPr>
              <a:t>Art. 1(g) Habitats directive</a:t>
            </a:r>
            <a:r>
              <a:rPr lang="en-GB" sz="1900" b="0" dirty="0">
                <a:effectLst/>
                <a:latin typeface="Times New Roman" panose="02020603050405020304" pitchFamily="18" charset="0"/>
                <a:cs typeface="Times New Roman" panose="02020603050405020304" pitchFamily="18" charset="0"/>
              </a:rPr>
              <a:t>:</a:t>
            </a:r>
          </a:p>
          <a:p>
            <a:pPr marL="0" indent="0" algn="just">
              <a:lnSpc>
                <a:spcPct val="90000"/>
              </a:lnSpc>
              <a:buNone/>
            </a:pPr>
            <a:endParaRPr lang="en-GB" sz="1200" b="0" dirty="0">
              <a:effectLst/>
              <a:latin typeface="Times New Roman" panose="02020603050405020304" pitchFamily="18" charset="0"/>
              <a:cs typeface="Times New Roman" panose="02020603050405020304" pitchFamily="18" charset="0"/>
            </a:endParaRPr>
          </a:p>
          <a:p>
            <a:pPr marL="0" indent="0" algn="just">
              <a:lnSpc>
                <a:spcPct val="90000"/>
              </a:lnSpc>
              <a:buNone/>
            </a:pPr>
            <a:r>
              <a:rPr lang="en-GB" sz="1900" b="0" dirty="0">
                <a:effectLst/>
                <a:latin typeface="Times New Roman" panose="02020603050405020304" pitchFamily="18" charset="0"/>
                <a:cs typeface="Times New Roman" panose="02020603050405020304" pitchFamily="18" charset="0"/>
              </a:rPr>
              <a:t>“</a:t>
            </a:r>
            <a:r>
              <a:rPr lang="en-GB" sz="1900" b="0" i="1" dirty="0">
                <a:effectLst/>
                <a:latin typeface="Times New Roman" panose="02020603050405020304" pitchFamily="18" charset="0"/>
                <a:cs typeface="Times New Roman" panose="02020603050405020304" pitchFamily="18" charset="0"/>
              </a:rPr>
              <a:t>Species of EU interest </a:t>
            </a:r>
            <a:r>
              <a:rPr lang="en-GB" sz="1900" b="0" dirty="0">
                <a:effectLst/>
                <a:latin typeface="Times New Roman" panose="02020603050405020304" pitchFamily="18" charset="0"/>
                <a:cs typeface="Times New Roman" panose="02020603050405020304" pitchFamily="18" charset="0"/>
              </a:rPr>
              <a:t>means species which (…) are</a:t>
            </a:r>
            <a:r>
              <a:rPr lang="en-GB" sz="1900" b="0" i="0" dirty="0">
                <a:effectLst/>
                <a:latin typeface="Times New Roman" panose="02020603050405020304" pitchFamily="18" charset="0"/>
                <a:cs typeface="Times New Roman" panose="02020603050405020304" pitchFamily="18" charset="0"/>
              </a:rPr>
              <a:t>:</a:t>
            </a:r>
          </a:p>
          <a:p>
            <a:pPr marL="0" indent="0" algn="just">
              <a:lnSpc>
                <a:spcPct val="90000"/>
              </a:lnSpc>
              <a:buNone/>
            </a:pPr>
            <a:endParaRPr lang="en-GB" sz="1200" b="0" i="0" dirty="0">
              <a:effectLst/>
              <a:latin typeface="Times New Roman" panose="02020603050405020304" pitchFamily="18" charset="0"/>
              <a:cs typeface="Times New Roman" panose="02020603050405020304" pitchFamily="18" charset="0"/>
            </a:endParaRPr>
          </a:p>
          <a:p>
            <a:pPr marL="0" indent="0" algn="just">
              <a:lnSpc>
                <a:spcPct val="90000"/>
              </a:lnSpc>
              <a:buNone/>
            </a:pPr>
            <a:r>
              <a:rPr lang="en-GB" sz="1900" b="1" i="0" dirty="0">
                <a:effectLst/>
                <a:latin typeface="Times New Roman" panose="02020603050405020304" pitchFamily="18" charset="0"/>
                <a:cs typeface="Times New Roman" panose="02020603050405020304" pitchFamily="18" charset="0"/>
              </a:rPr>
              <a:t>(</a:t>
            </a:r>
            <a:r>
              <a:rPr lang="en-GB" sz="1900" b="1" i="0" dirty="0" err="1">
                <a:effectLst/>
                <a:latin typeface="Times New Roman" panose="02020603050405020304" pitchFamily="18" charset="0"/>
                <a:cs typeface="Times New Roman" panose="02020603050405020304" pitchFamily="18" charset="0"/>
              </a:rPr>
              <a:t>i</a:t>
            </a:r>
            <a:r>
              <a:rPr lang="en-GB" sz="1900" b="1" i="0" dirty="0">
                <a:effectLst/>
                <a:latin typeface="Times New Roman" panose="02020603050405020304" pitchFamily="18" charset="0"/>
                <a:cs typeface="Times New Roman" panose="02020603050405020304" pitchFamily="18" charset="0"/>
              </a:rPr>
              <a:t>) endangered</a:t>
            </a:r>
            <a:r>
              <a:rPr lang="en-GB" sz="1900" b="0" i="0" dirty="0">
                <a:effectLst/>
                <a:latin typeface="Times New Roman" panose="02020603050405020304" pitchFamily="18" charset="0"/>
                <a:cs typeface="Times New Roman" panose="02020603050405020304" pitchFamily="18" charset="0"/>
              </a:rPr>
              <a:t>, except those species whose natural range is marginal in that territory and which are not endangered or vulnerable in the western palearctic region; or</a:t>
            </a:r>
          </a:p>
          <a:p>
            <a:pPr marL="571500" indent="-571500" algn="just">
              <a:lnSpc>
                <a:spcPct val="90000"/>
              </a:lnSpc>
              <a:buAutoNum type="romanLcParenBoth"/>
            </a:pPr>
            <a:endParaRPr lang="en-GB" sz="1200" b="0" i="0" dirty="0">
              <a:effectLst/>
              <a:latin typeface="Times New Roman" panose="02020603050405020304" pitchFamily="18" charset="0"/>
              <a:cs typeface="Times New Roman" panose="02020603050405020304" pitchFamily="18" charset="0"/>
            </a:endParaRPr>
          </a:p>
          <a:p>
            <a:pPr marL="0" indent="0" algn="just">
              <a:lnSpc>
                <a:spcPct val="90000"/>
              </a:lnSpc>
              <a:buNone/>
            </a:pPr>
            <a:r>
              <a:rPr lang="en-GB" sz="1900" b="1" i="0" dirty="0">
                <a:effectLst/>
                <a:latin typeface="Times New Roman" panose="02020603050405020304" pitchFamily="18" charset="0"/>
                <a:cs typeface="Times New Roman" panose="02020603050405020304" pitchFamily="18" charset="0"/>
              </a:rPr>
              <a:t>(ii) vulnerable</a:t>
            </a:r>
            <a:r>
              <a:rPr lang="en-GB" sz="1900" b="0" i="0" dirty="0">
                <a:effectLst/>
                <a:latin typeface="Times New Roman" panose="02020603050405020304" pitchFamily="18" charset="0"/>
                <a:cs typeface="Times New Roman" panose="02020603050405020304" pitchFamily="18" charset="0"/>
              </a:rPr>
              <a:t>, i.e. believed likely to move into the endangered category in the near future if the causal factors continue operating; or</a:t>
            </a:r>
          </a:p>
          <a:p>
            <a:pPr marL="0" indent="0" algn="just">
              <a:lnSpc>
                <a:spcPct val="90000"/>
              </a:lnSpc>
              <a:buNone/>
            </a:pPr>
            <a:endParaRPr lang="en-GB" sz="1200" b="0" i="0" dirty="0">
              <a:effectLst/>
              <a:latin typeface="Times New Roman" panose="02020603050405020304" pitchFamily="18" charset="0"/>
              <a:cs typeface="Times New Roman" panose="02020603050405020304" pitchFamily="18" charset="0"/>
            </a:endParaRPr>
          </a:p>
          <a:p>
            <a:pPr marL="0" indent="0" algn="just">
              <a:lnSpc>
                <a:spcPct val="90000"/>
              </a:lnSpc>
              <a:buNone/>
            </a:pPr>
            <a:r>
              <a:rPr lang="en-GB" sz="1900" b="1" i="0" dirty="0">
                <a:effectLst/>
                <a:latin typeface="Times New Roman" panose="02020603050405020304" pitchFamily="18" charset="0"/>
                <a:cs typeface="Times New Roman" panose="02020603050405020304" pitchFamily="18" charset="0"/>
              </a:rPr>
              <a:t>(iii) rare</a:t>
            </a:r>
            <a:r>
              <a:rPr lang="en-GB" sz="1900" b="0" i="0" dirty="0">
                <a:effectLst/>
                <a:latin typeface="Times New Roman" panose="02020603050405020304" pitchFamily="18" charset="0"/>
                <a:cs typeface="Times New Roman" panose="02020603050405020304" pitchFamily="18" charset="0"/>
              </a:rPr>
              <a:t>, i.e. with small populations that are not at present endangered or vulnerable, but are at risk.</a:t>
            </a:r>
          </a:p>
          <a:p>
            <a:pPr marL="0" indent="0" algn="just">
              <a:lnSpc>
                <a:spcPct val="90000"/>
              </a:lnSpc>
              <a:buNone/>
            </a:pPr>
            <a:endParaRPr lang="en-GB" sz="1200" dirty="0">
              <a:latin typeface="Times New Roman" panose="02020603050405020304" pitchFamily="18" charset="0"/>
              <a:cs typeface="Times New Roman" panose="02020603050405020304" pitchFamily="18" charset="0"/>
            </a:endParaRPr>
          </a:p>
          <a:p>
            <a:pPr marL="0" indent="0" algn="just">
              <a:lnSpc>
                <a:spcPct val="90000"/>
              </a:lnSpc>
              <a:buNone/>
            </a:pPr>
            <a:r>
              <a:rPr lang="en-GB" sz="1900" b="1" i="0" dirty="0">
                <a:effectLst/>
                <a:latin typeface="Times New Roman" panose="02020603050405020304" pitchFamily="18" charset="0"/>
                <a:cs typeface="Times New Roman" panose="02020603050405020304" pitchFamily="18" charset="0"/>
              </a:rPr>
              <a:t>(iv) endemic</a:t>
            </a:r>
            <a:r>
              <a:rPr lang="en-GB" sz="1900" b="0" i="0" dirty="0">
                <a:effectLst/>
                <a:latin typeface="Times New Roman" panose="02020603050405020304" pitchFamily="18" charset="0"/>
                <a:cs typeface="Times New Roman" panose="02020603050405020304" pitchFamily="18" charset="0"/>
              </a:rPr>
              <a:t>, and requiring particular attention by reason of the specific nature of their habitat and/or the potential impact of their exploitation on their habitat and/or the potential impact of their exploitation on their conservation status.”</a:t>
            </a:r>
          </a:p>
        </p:txBody>
      </p:sp>
    </p:spTree>
    <p:extLst>
      <p:ext uri="{BB962C8B-B14F-4D97-AF65-F5344CB8AC3E}">
        <p14:creationId xmlns:p14="http://schemas.microsoft.com/office/powerpoint/2010/main" val="3036224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12531</TotalTime>
  <Words>1589</Words>
  <Application>Microsoft Macintosh PowerPoint</Application>
  <PresentationFormat>Affichage à l'écran (4:3)</PresentationFormat>
  <Paragraphs>150</Paragraphs>
  <Slides>21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Arial</vt:lpstr>
      <vt:lpstr>Calibri</vt:lpstr>
      <vt:lpstr>Cambria</vt:lpstr>
      <vt:lpstr>Times</vt:lpstr>
      <vt:lpstr>Times New Roman</vt:lpstr>
      <vt:lpstr>Office Theme</vt:lpstr>
      <vt:lpstr>EU regulatory approach to prevent deforestation and forest degradation at a global scale</vt:lpstr>
      <vt:lpstr>Table of Content</vt:lpstr>
      <vt:lpstr>I. Introductory comments</vt:lpstr>
      <vt:lpstr>Scientific definition of a forest</vt:lpstr>
      <vt:lpstr>What is an ecosystem?</vt:lpstr>
      <vt:lpstr>Main forest habitats</vt:lpstr>
      <vt:lpstr>What is an habitat?</vt:lpstr>
      <vt:lpstr>Forest habitats under Annex I of the 1992 Habitats Directive</vt:lpstr>
      <vt:lpstr>What is a species?</vt:lpstr>
      <vt:lpstr>Convention on International Trade in Endangered Species of Wild Fauna and Flora</vt:lpstr>
      <vt:lpstr>Ecosystem services provided by forests</vt:lpstr>
      <vt:lpstr>Deforestation and forest degradation</vt:lpstr>
      <vt:lpstr>Drivers of deforestation and forest degradation</vt:lpstr>
      <vt:lpstr>II. Sources of international law aiming at forest conservation</vt:lpstr>
      <vt:lpstr>Sources of international law aiming at forest conservation</vt:lpstr>
      <vt:lpstr>A. Treaty Law</vt:lpstr>
      <vt:lpstr>CITES</vt:lpstr>
      <vt:lpstr>Présentation PowerPoint</vt:lpstr>
      <vt:lpstr>B. Soft Law</vt:lpstr>
      <vt:lpstr>B. Soft Law</vt:lpstr>
      <vt:lpstr>C. Institutional Actors</vt:lpstr>
    </vt:vector>
  </TitlesOfParts>
  <Company>Universitetet i Oslo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Environmental Law</dc:title>
  <dc:creator>Christina Voigt</dc:creator>
  <cp:lastModifiedBy>Nicolas de Sadeleer</cp:lastModifiedBy>
  <cp:revision>125</cp:revision>
  <cp:lastPrinted>2023-10-13T17:25:44Z</cp:lastPrinted>
  <dcterms:created xsi:type="dcterms:W3CDTF">2012-08-27T14:49:33Z</dcterms:created>
  <dcterms:modified xsi:type="dcterms:W3CDTF">2023-11-13T17:05:50Z</dcterms:modified>
</cp:coreProperties>
</file>